
<file path=[Content_Types].xml><?xml version="1.0" encoding="utf-8"?>
<Types xmlns="http://schemas.openxmlformats.org/package/2006/content-types"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69" r:id="rId2"/>
    <p:sldId id="299" r:id="rId3"/>
    <p:sldId id="322" r:id="rId4"/>
    <p:sldId id="323" r:id="rId5"/>
    <p:sldId id="324" r:id="rId6"/>
    <p:sldId id="325" r:id="rId7"/>
    <p:sldId id="326" r:id="rId8"/>
    <p:sldId id="329" r:id="rId9"/>
    <p:sldId id="327" r:id="rId10"/>
    <p:sldId id="330" r:id="rId11"/>
    <p:sldId id="331" r:id="rId12"/>
    <p:sldId id="332" r:id="rId13"/>
    <p:sldId id="333" r:id="rId14"/>
    <p:sldId id="335" r:id="rId15"/>
    <p:sldId id="334" r:id="rId16"/>
    <p:sldId id="336" r:id="rId17"/>
    <p:sldId id="328" r:id="rId18"/>
    <p:sldId id="267" r:id="rId19"/>
  </p:sldIdLst>
  <p:sldSz cx="9144000" cy="6858000" type="screen4x3"/>
  <p:notesSz cx="6669088" cy="9928225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1">
          <p15:clr>
            <a:srgbClr val="A4A3A4"/>
          </p15:clr>
        </p15:guide>
        <p15:guide id="2" orient="horz" pos="3843">
          <p15:clr>
            <a:srgbClr val="A4A3A4"/>
          </p15:clr>
        </p15:guide>
        <p15:guide id="3" orient="horz" pos="3562">
          <p15:clr>
            <a:srgbClr val="A4A3A4"/>
          </p15:clr>
        </p15:guide>
        <p15:guide id="4" pos="5481">
          <p15:clr>
            <a:srgbClr val="A4A3A4"/>
          </p15:clr>
        </p15:guide>
        <p15:guide id="5" pos="280">
          <p15:clr>
            <a:srgbClr val="A4A3A4"/>
          </p15:clr>
        </p15:guide>
        <p15:guide id="6" pos="1746">
          <p15:clr>
            <a:srgbClr val="A4A3A4"/>
          </p15:clr>
        </p15:guide>
        <p15:guide id="7" pos="1462">
          <p15:clr>
            <a:srgbClr val="A4A3A4"/>
          </p15:clr>
        </p15:guide>
        <p15:guide id="8" pos="3207">
          <p15:clr>
            <a:srgbClr val="A4A3A4"/>
          </p15:clr>
        </p15:guide>
        <p15:guide id="9" pos="292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0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B8D"/>
    <a:srgbClr val="B9E0F7"/>
    <a:srgbClr val="13B5EA"/>
    <a:srgbClr val="FF3399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Středně sytá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Střední styl 2 – zvýraznění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615" autoAdjust="0"/>
    <p:restoredTop sz="86380" autoAdjust="0"/>
  </p:normalViewPr>
  <p:slideViewPr>
    <p:cSldViewPr snapToGrid="0" snapToObjects="1">
      <p:cViewPr varScale="1">
        <p:scale>
          <a:sx n="77" d="100"/>
          <a:sy n="77" d="100"/>
        </p:scale>
        <p:origin x="1066" y="53"/>
      </p:cViewPr>
      <p:guideLst>
        <p:guide orient="horz" pos="281"/>
        <p:guide orient="horz" pos="3843"/>
        <p:guide orient="horz" pos="3562"/>
        <p:guide pos="5481"/>
        <p:guide pos="280"/>
        <p:guide pos="1746"/>
        <p:guide pos="1462"/>
        <p:guide pos="3207"/>
        <p:guide pos="2928"/>
      </p:guideLst>
    </p:cSldViewPr>
  </p:slideViewPr>
  <p:outlineViewPr>
    <p:cViewPr>
      <p:scale>
        <a:sx n="33" d="100"/>
        <a:sy n="33" d="100"/>
      </p:scale>
      <p:origin x="0" y="24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114" d="100"/>
          <a:sy n="114" d="100"/>
        </p:scale>
        <p:origin x="-2358" y="-102"/>
      </p:cViewPr>
      <p:guideLst>
        <p:guide orient="horz" pos="3128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076683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B0F22-8DED-4CDA-BC4E-47C3EA70254F}" type="datetimeFigureOut">
              <a:rPr lang="cs-CZ" smtClean="0"/>
              <a:pPr/>
              <a:t>11.5.2018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C9265F-04F2-4D47-A1E7-EE74899987E2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338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0993F1-D5EC-4943-97AA-C86D9E6B9167}" type="datetimeFigureOut">
              <a:rPr lang="cs-CZ" smtClean="0"/>
              <a:pPr/>
              <a:t>11.5.2018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66909" y="4715907"/>
            <a:ext cx="5335270" cy="4467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777607" y="9430092"/>
            <a:ext cx="2889938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60BDDA-8E2B-4061-8BE0-CED46ED94034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5258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2" name="Nadpis 1"/>
          <p:cNvSpPr>
            <a:spLocks noGrp="1"/>
          </p:cNvSpPr>
          <p:nvPr>
            <p:ph type="ctrTitle" hasCustomPrompt="1"/>
          </p:nvPr>
        </p:nvSpPr>
        <p:spPr>
          <a:xfrm>
            <a:off x="444500" y="446088"/>
            <a:ext cx="8242300" cy="1846659"/>
          </a:xfrm>
        </p:spPr>
        <p:txBody>
          <a:bodyPr wrap="square" lIns="0" tIns="0" rIns="0" bIns="0" anchor="t" anchorCtr="0">
            <a:sp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dirty="0" smtClean="0"/>
              <a:t>Strategický dokument „Národní akční plán společenské odpovědnosti organizací v České republice“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800000"/>
          </a:xfrm>
        </p:spPr>
        <p:txBody>
          <a:bodyPr wrap="square" lIns="0" tIns="360000" rIns="0" bIns="0">
            <a:noAutofit/>
          </a:bodyPr>
          <a:lstStyle>
            <a:lvl1pPr marL="0" indent="0" algn="l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Září 2014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2970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 hasCustomPrompt="1"/>
          </p:nvPr>
        </p:nvSpPr>
        <p:spPr/>
        <p:txBody>
          <a:bodyPr anchor="t" anchorCtr="0"/>
          <a:lstStyle>
            <a:lvl1pPr>
              <a:defRPr/>
            </a:lvl1pPr>
          </a:lstStyle>
          <a:p>
            <a:r>
              <a:rPr lang="cs-CZ" dirty="0" smtClean="0"/>
              <a:t>Společenská odpovědnost organizací</a:t>
            </a:r>
            <a:endParaRPr lang="cs-CZ" dirty="0"/>
          </a:p>
        </p:txBody>
      </p:sp>
      <p:sp>
        <p:nvSpPr>
          <p:cNvPr id="6" name="Zástupný symbol pro text 5"/>
          <p:cNvSpPr>
            <a:spLocks noGrp="1"/>
          </p:cNvSpPr>
          <p:nvPr>
            <p:ph type="body" sz="quarter" idx="10" hasCustomPrompt="1"/>
          </p:nvPr>
        </p:nvSpPr>
        <p:spPr>
          <a:xfrm>
            <a:off x="444500" y="1000086"/>
            <a:ext cx="8242300" cy="4654589"/>
          </a:xfrm>
        </p:spPr>
        <p:txBody>
          <a:bodyPr/>
          <a:lstStyle>
            <a:lvl1pPr>
              <a:defRPr baseline="0"/>
            </a:lvl1pPr>
            <a:lvl2pPr marL="360362" indent="0">
              <a:buNone/>
              <a:defRPr/>
            </a:lvl2pPr>
          </a:lstStyle>
          <a:p>
            <a:pPr lvl="0"/>
            <a:r>
              <a:rPr lang="cs-CZ" dirty="0" smtClean="0"/>
              <a:t>Společenská odpovědnost organizací (</a:t>
            </a:r>
            <a:r>
              <a:rPr lang="cs-CZ" dirty="0" err="1" smtClean="0"/>
              <a:t>Corporate</a:t>
            </a:r>
            <a:r>
              <a:rPr lang="cs-CZ" dirty="0" smtClean="0"/>
              <a:t> </a:t>
            </a:r>
            <a:r>
              <a:rPr lang="cs-CZ" dirty="0" err="1" smtClean="0"/>
              <a:t>Social</a:t>
            </a:r>
            <a:r>
              <a:rPr lang="cs-CZ" dirty="0" smtClean="0"/>
              <a:t> </a:t>
            </a:r>
            <a:r>
              <a:rPr lang="cs-CZ" dirty="0" err="1" smtClean="0"/>
              <a:t>Responsibility</a:t>
            </a:r>
            <a:r>
              <a:rPr lang="cs-CZ" dirty="0" smtClean="0"/>
              <a:t>) se ve světě objevila počátkem 2. poloviny 20. století</a:t>
            </a:r>
          </a:p>
          <a:p>
            <a:pPr lvl="0"/>
            <a:r>
              <a:rPr lang="cs-CZ" dirty="0" smtClean="0"/>
              <a:t>Znamená takový způsob vedení a budování vztahů s partnery, který přispívá ke zlepšení reputace a důvěryhodnosti všech organizací</a:t>
            </a:r>
          </a:p>
          <a:p>
            <a:pPr lvl="0"/>
            <a:r>
              <a:rPr lang="cs-CZ" dirty="0" smtClean="0"/>
              <a:t>Jde o průřezovou problematiku, která se dotýká širokého spektra aspektů – sociálního, environmentálního a ekonomického</a:t>
            </a:r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131744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ečný snímek"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délník 9"/>
          <p:cNvSpPr/>
          <p:nvPr userDrawn="1"/>
        </p:nvSpPr>
        <p:spPr>
          <a:xfrm>
            <a:off x="714" y="0"/>
            <a:ext cx="9143999" cy="6206002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8" name="Obdélník 7"/>
          <p:cNvSpPr/>
          <p:nvPr userDrawn="1"/>
        </p:nvSpPr>
        <p:spPr>
          <a:xfrm>
            <a:off x="4851400" y="2844800"/>
            <a:ext cx="4293313" cy="4013199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9" name="Obdélník 8"/>
          <p:cNvSpPr/>
          <p:nvPr userDrawn="1"/>
        </p:nvSpPr>
        <p:spPr>
          <a:xfrm>
            <a:off x="0" y="5654675"/>
            <a:ext cx="2320925" cy="1203325"/>
          </a:xfrm>
          <a:prstGeom prst="rect">
            <a:avLst/>
          </a:prstGeom>
          <a:solidFill>
            <a:srgbClr val="004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Nadpis 6"/>
          <p:cNvSpPr>
            <a:spLocks noGrp="1"/>
          </p:cNvSpPr>
          <p:nvPr>
            <p:ph type="title"/>
          </p:nvPr>
        </p:nvSpPr>
        <p:spPr>
          <a:xfrm>
            <a:off x="444500" y="1800000"/>
            <a:ext cx="8242299" cy="615553"/>
          </a:xfrm>
        </p:spPr>
        <p:txBody>
          <a:bodyPr anchor="t" anchorCtr="0"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cs-CZ" dirty="0"/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806475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400" y="3632034"/>
            <a:ext cx="4053600" cy="32259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55864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B8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399" y="3632033"/>
            <a:ext cx="4053600" cy="3225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Obdélník 6"/>
          <p:cNvSpPr/>
          <p:nvPr/>
        </p:nvSpPr>
        <p:spPr>
          <a:xfrm>
            <a:off x="0" y="0"/>
            <a:ext cx="9143999" cy="6100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0" rIns="0" bIns="0" rtlCol="0" anchor="ctr"/>
          <a:lstStyle/>
          <a:p>
            <a:pPr algn="ctr"/>
            <a:endParaRPr lang="cs-CZ" dirty="0"/>
          </a:p>
        </p:txBody>
      </p:sp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cs-CZ" dirty="0" smtClean="0"/>
              <a:t>Kliknutím lze upravit styl.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44500" y="1000086"/>
            <a:ext cx="8242300" cy="4654589"/>
          </a:xfrm>
          <a:prstGeom prst="rect">
            <a:avLst/>
          </a:prstGeom>
        </p:spPr>
        <p:txBody>
          <a:bodyPr vert="horz" lIns="0" tIns="360000" rIns="0" bIns="0" rtlCol="0">
            <a:normAutofit/>
          </a:bodyPr>
          <a:lstStyle/>
          <a:p>
            <a:pPr lvl="0"/>
            <a:r>
              <a:rPr lang="cs-CZ" dirty="0" smtClean="0"/>
              <a:t>Kliknutím lze upravit styly předlohy textu.</a:t>
            </a:r>
          </a:p>
          <a:p>
            <a:pPr lvl="1"/>
            <a:r>
              <a:rPr lang="cs-CZ" dirty="0" smtClean="0"/>
              <a:t>Druhá úroveň</a:t>
            </a:r>
          </a:p>
          <a:p>
            <a:pPr lvl="2"/>
            <a:r>
              <a:rPr lang="cs-CZ" dirty="0" smtClean="0"/>
              <a:t>Třetí úroveň</a:t>
            </a:r>
          </a:p>
          <a:p>
            <a:pPr lvl="3"/>
            <a:r>
              <a:rPr lang="cs-CZ" dirty="0" smtClean="0"/>
              <a:t>Čtvrtá úroveň</a:t>
            </a:r>
          </a:p>
          <a:p>
            <a:pPr lvl="4"/>
            <a:r>
              <a:rPr lang="cs-CZ" dirty="0" smtClean="0"/>
              <a:t>Pátá úroveň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771776" y="6100763"/>
            <a:ext cx="1800224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MPO</a:t>
            </a:r>
          </a:p>
          <a:p>
            <a:r>
              <a:rPr lang="cs-CZ" sz="900" dirty="0" smtClean="0">
                <a:solidFill>
                  <a:schemeClr val="bg1"/>
                </a:solidFill>
              </a:rPr>
              <a:t>Odbor podnikatelského </a:t>
            </a:r>
            <a:r>
              <a:rPr lang="cs-CZ" sz="900" smtClean="0">
                <a:solidFill>
                  <a:schemeClr val="bg1"/>
                </a:solidFill>
              </a:rPr>
              <a:t>prostředí         a vnitřního obchodu</a:t>
            </a:r>
            <a:endParaRPr lang="cs-CZ" sz="900" dirty="0">
              <a:solidFill>
                <a:schemeClr val="bg1"/>
              </a:solidFill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444500" y="6100763"/>
            <a:ext cx="1876425" cy="757237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cs-CZ" sz="900" dirty="0" smtClean="0">
                <a:solidFill>
                  <a:schemeClr val="bg1"/>
                </a:solidFill>
              </a:rPr>
              <a:t> </a:t>
            </a:r>
            <a:endParaRPr lang="cs-CZ" sz="900" dirty="0">
              <a:solidFill>
                <a:schemeClr val="bg1"/>
              </a:solidFill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00" y="5980211"/>
            <a:ext cx="1699200" cy="798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694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60363" indent="-360363" algn="l" defTabSz="914400" rtl="0" eaLnBrk="1" latinLnBrk="0" hangingPunct="1">
        <a:spcBef>
          <a:spcPct val="20000"/>
        </a:spcBef>
        <a:buFontTx/>
        <a:buBlip>
          <a:blip r:embed="rId7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20725" indent="-360363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73150" indent="-352425" algn="l" defTabSz="914400" rtl="0" eaLnBrk="1" latinLnBrk="0" hangingPunct="1">
        <a:spcBef>
          <a:spcPct val="20000"/>
        </a:spcBef>
        <a:buFontTx/>
        <a:buBlip>
          <a:blip r:embed="rId7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435100" indent="-361950" algn="l" defTabSz="914400" rtl="0" eaLnBrk="1" latinLnBrk="0" hangingPunct="1">
        <a:spcBef>
          <a:spcPct val="20000"/>
        </a:spcBef>
        <a:buFontTx/>
        <a:buBlip>
          <a:blip r:embed="rId8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4pPr>
      <a:lvl5pPr marL="1795463" indent="-360363" algn="l" defTabSz="914400" rtl="0" eaLnBrk="1" latinLnBrk="0" hangingPunct="1">
        <a:spcBef>
          <a:spcPct val="20000"/>
        </a:spcBef>
        <a:buFontTx/>
        <a:buBlip>
          <a:blip r:embed="rId7"/>
        </a:buBlip>
        <a:defRPr sz="2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po.cz/dokument169121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naimannova@mpo.cz" TargetMode="External"/><Relationship Id="rId2" Type="http://schemas.openxmlformats.org/officeDocument/2006/relationships/hyperlink" Target="mailto:simkova@mpo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iroslav.svoboda@mpo.cz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444500" y="1061640"/>
            <a:ext cx="8242300" cy="1846659"/>
          </a:xfrm>
        </p:spPr>
        <p:txBody>
          <a:bodyPr/>
          <a:lstStyle/>
          <a:p>
            <a:r>
              <a:rPr lang="cs-CZ" dirty="0" smtClean="0"/>
              <a:t>Návrh nového akčního plánu společenské odpovědnosti organizací v ČR na léta 2019 - 2023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44500" y="1061640"/>
            <a:ext cx="8242300" cy="1605360"/>
          </a:xfrm>
        </p:spPr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/>
          </a:p>
          <a:p>
            <a:r>
              <a:rPr lang="cs-CZ" sz="1800" dirty="0" smtClean="0"/>
              <a:t>Ing. Pavel Vinkler, Ph.D.</a:t>
            </a:r>
          </a:p>
          <a:p>
            <a:endParaRPr lang="cs-CZ" sz="1800" dirty="0" smtClean="0"/>
          </a:p>
          <a:p>
            <a:r>
              <a:rPr lang="cs-CZ" sz="1800" dirty="0" smtClean="0"/>
              <a:t>10. května 2018</a:t>
            </a: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890109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Společenská odpovědnost organizací CSR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600" b="1" dirty="0" smtClean="0"/>
              <a:t>MPO </a:t>
            </a:r>
            <a:r>
              <a:rPr lang="cs-CZ" sz="2600" b="1" dirty="0"/>
              <a:t>je gestorem problematiky </a:t>
            </a:r>
            <a:r>
              <a:rPr lang="cs-CZ" sz="2600" b="1" dirty="0" smtClean="0"/>
              <a:t>CSR </a:t>
            </a:r>
            <a:r>
              <a:rPr lang="cs-CZ" sz="2600" dirty="0" smtClean="0"/>
              <a:t>od roku 2013</a:t>
            </a:r>
          </a:p>
          <a:p>
            <a:pPr marL="0" indent="0">
              <a:buNone/>
            </a:pPr>
            <a:endParaRPr lang="cs-CZ" sz="1400" dirty="0" smtClean="0"/>
          </a:p>
          <a:p>
            <a:pPr marL="0" indent="0">
              <a:buNone/>
            </a:pPr>
            <a:r>
              <a:rPr lang="cs-CZ" sz="2600" dirty="0" smtClean="0"/>
              <a:t>MPSV </a:t>
            </a:r>
            <a:r>
              <a:rPr lang="cs-CZ" sz="2600" dirty="0"/>
              <a:t>je </a:t>
            </a:r>
            <a:r>
              <a:rPr lang="cs-CZ" sz="2600" dirty="0" err="1" smtClean="0"/>
              <a:t>spolugestorem</a:t>
            </a:r>
            <a:endParaRPr lang="cs-CZ" sz="2600" dirty="0"/>
          </a:p>
          <a:p>
            <a:endParaRPr lang="cs-CZ" dirty="0" smtClean="0"/>
          </a:p>
          <a:p>
            <a:r>
              <a:rPr lang="cs-CZ" b="1" dirty="0" smtClean="0"/>
              <a:t>První Národní akční plán CSR v ČR </a:t>
            </a:r>
            <a:r>
              <a:rPr lang="cs-CZ" dirty="0" smtClean="0"/>
              <a:t>- byl </a:t>
            </a:r>
            <a:r>
              <a:rPr lang="cs-CZ" dirty="0"/>
              <a:t>schválen vládou ČR dne 2. dubna 2014 usnesením č. 199</a:t>
            </a:r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r>
              <a:rPr lang="cs-CZ" b="1" dirty="0" smtClean="0"/>
              <a:t>Aktualizovaný Národní akční plán CSR v ČR </a:t>
            </a:r>
            <a:r>
              <a:rPr lang="cs-CZ" dirty="0" smtClean="0"/>
              <a:t>– vypracován            v návaznosti na Usnesení </a:t>
            </a:r>
            <a:r>
              <a:rPr lang="cs-CZ" dirty="0"/>
              <a:t>vlády ČR ze dne 2. dubna 2014, č. </a:t>
            </a:r>
            <a:r>
              <a:rPr lang="cs-CZ" dirty="0" smtClean="0"/>
              <a:t>199. Schválen </a:t>
            </a:r>
            <a:r>
              <a:rPr lang="cs-CZ" b="1" dirty="0" smtClean="0"/>
              <a:t>Vládou </a:t>
            </a:r>
            <a:r>
              <a:rPr lang="cs-CZ" b="1" dirty="0"/>
              <a:t>ČR dne 25. ledna 2016 usnesením č. </a:t>
            </a:r>
            <a:r>
              <a:rPr lang="cs-CZ" b="1" dirty="0" smtClean="0"/>
              <a:t>49. Je </a:t>
            </a:r>
            <a:r>
              <a:rPr lang="cs-CZ" b="1" dirty="0"/>
              <a:t>platný na období let </a:t>
            </a:r>
            <a:r>
              <a:rPr lang="en-US" b="1" dirty="0"/>
              <a:t>2016 – 2018</a:t>
            </a:r>
            <a:r>
              <a:rPr lang="en-US" b="1" dirty="0" smtClean="0"/>
              <a:t>.</a:t>
            </a:r>
            <a:endParaRPr lang="cs-CZ" dirty="0"/>
          </a:p>
          <a:p>
            <a:endParaRPr lang="cs-CZ" b="1" dirty="0"/>
          </a:p>
          <a:p>
            <a:pPr marL="0" indent="0">
              <a:buNone/>
            </a:pPr>
            <a:endParaRPr lang="en-US" dirty="0" smtClean="0"/>
          </a:p>
          <a:p>
            <a:endParaRPr lang="cs-CZ" dirty="0"/>
          </a:p>
          <a:p>
            <a:endParaRPr lang="cs-CZ" dirty="0" smtClean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73600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Aktualizovaný Národní akční plán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0" y="704850"/>
            <a:ext cx="8242300" cy="49498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1300" dirty="0"/>
          </a:p>
          <a:p>
            <a:pPr marL="0" indent="0">
              <a:buNone/>
            </a:pPr>
            <a:r>
              <a:rPr lang="cs-CZ" dirty="0"/>
              <a:t>Aktualizovaný NAP CSR v ČR – může být určitým vodítkem </a:t>
            </a:r>
            <a:r>
              <a:rPr lang="cs-CZ" dirty="0" smtClean="0"/>
              <a:t>                      k odpovědnému </a:t>
            </a:r>
            <a:r>
              <a:rPr lang="cs-CZ" dirty="0"/>
              <a:t>a udržitelnému podnikání.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b="1" dirty="0"/>
              <a:t>Cílem</a:t>
            </a:r>
            <a:r>
              <a:rPr lang="cs-CZ" dirty="0"/>
              <a:t> materiálu je </a:t>
            </a:r>
            <a:r>
              <a:rPr lang="cs-CZ" b="1" dirty="0"/>
              <a:t>přispět k rozvoji konceptu společenské odpovědnosti organizací </a:t>
            </a:r>
            <a:r>
              <a:rPr lang="cs-CZ" dirty="0"/>
              <a:t>v České republice a </a:t>
            </a:r>
            <a:r>
              <a:rPr lang="cs-CZ" b="1" dirty="0"/>
              <a:t>jeho pozitivních dopadů na konkurenceschopnost </a:t>
            </a:r>
            <a:r>
              <a:rPr lang="cs-CZ" b="1" dirty="0" smtClean="0"/>
              <a:t>ČR.</a:t>
            </a:r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r>
              <a:rPr lang="cs-CZ" dirty="0"/>
              <a:t>Smyslem </a:t>
            </a:r>
            <a:r>
              <a:rPr lang="cs-CZ" b="1" dirty="0"/>
              <a:t>není</a:t>
            </a:r>
            <a:r>
              <a:rPr lang="cs-CZ" dirty="0"/>
              <a:t> posílení regulace, CSR je v </a:t>
            </a:r>
            <a:r>
              <a:rPr lang="cs-CZ" b="1" dirty="0"/>
              <a:t>principu dobrovolnou </a:t>
            </a:r>
            <a:r>
              <a:rPr lang="cs-CZ" b="1" dirty="0" smtClean="0"/>
              <a:t>aktivitou</a:t>
            </a:r>
            <a:r>
              <a:rPr lang="cs-CZ" dirty="0" smtClean="0"/>
              <a:t>.</a:t>
            </a:r>
          </a:p>
          <a:p>
            <a:pPr marL="0" indent="0">
              <a:buNone/>
            </a:pPr>
            <a:r>
              <a:rPr lang="cs-CZ" dirty="0"/>
              <a:t> </a:t>
            </a:r>
            <a:r>
              <a:rPr lang="cs-CZ" dirty="0" smtClean="0"/>
              <a:t>              </a:t>
            </a:r>
            <a:r>
              <a:rPr lang="cs-CZ" u="sng" dirty="0">
                <a:hlinkClick r:id="rId2"/>
              </a:rPr>
              <a:t>http://www.mpo.cz/dokument169121.html</a:t>
            </a:r>
            <a:r>
              <a:rPr lang="cs-CZ" dirty="0"/>
              <a:t>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97896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Příprava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971675"/>
            <a:ext cx="8242300" cy="3682999"/>
          </a:xfrm>
        </p:spPr>
        <p:txBody>
          <a:bodyPr>
            <a:normAutofit/>
          </a:bodyPr>
          <a:lstStyle/>
          <a:p>
            <a:r>
              <a:rPr lang="cs-CZ" b="1" dirty="0" smtClean="0"/>
              <a:t>Do </a:t>
            </a:r>
            <a:r>
              <a:rPr lang="cs-CZ" b="1" dirty="0"/>
              <a:t>30. září 2018 má být vládě ČR předložena zpráva o plnění Akčního plánu CSR se stavem ke dni 30. června 2018 a návrh nového akčního plánu.</a:t>
            </a:r>
            <a:r>
              <a:rPr lang="cs-CZ" dirty="0"/>
              <a:t> </a:t>
            </a: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r>
              <a:rPr lang="cs-CZ" dirty="0" smtClean="0"/>
              <a:t>Návrh nového </a:t>
            </a:r>
            <a:r>
              <a:rPr lang="cs-CZ" dirty="0"/>
              <a:t>akčního </a:t>
            </a:r>
            <a:r>
              <a:rPr lang="cs-CZ" dirty="0" smtClean="0"/>
              <a:t>plánu je již zpracováván.</a:t>
            </a:r>
            <a:endParaRPr lang="cs-CZ" dirty="0"/>
          </a:p>
          <a:p>
            <a:pPr marL="0" indent="0">
              <a:buNone/>
            </a:pPr>
            <a:endParaRPr lang="cs-CZ" dirty="0" smtClean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val="39951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Příprava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3418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b="1" dirty="0" smtClean="0"/>
              <a:t>Při tvorbě nového NAP CSR budou využity:</a:t>
            </a:r>
            <a:endParaRPr lang="cs-CZ" dirty="0"/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Některé </a:t>
            </a:r>
            <a:r>
              <a:rPr lang="cs-CZ" b="1" dirty="0"/>
              <a:t>výstupy z konference „Společenská odpovědnost organizací ve spojitosti s operačními programy</a:t>
            </a:r>
            <a:r>
              <a:rPr lang="cs-CZ" b="1" dirty="0" smtClean="0"/>
              <a:t>“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Veřejná</a:t>
            </a:r>
            <a:r>
              <a:rPr lang="cs-CZ" dirty="0" smtClean="0"/>
              <a:t> </a:t>
            </a:r>
            <a:r>
              <a:rPr lang="cs-CZ" b="1" dirty="0"/>
              <a:t>on-line konzultace formou dotazníkového </a:t>
            </a:r>
            <a:r>
              <a:rPr lang="cs-CZ" b="1" dirty="0" smtClean="0"/>
              <a:t>šetření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Veřejná on-line konzultace k návrhu nového „Národního akčního plánu společenské odpovědnosti organizací v České republice na léta 2019 – 2023“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Zapojení (setkání) </a:t>
            </a:r>
            <a:r>
              <a:rPr lang="cs-CZ" b="1" dirty="0"/>
              <a:t>Platformy zainteresovaných stran CSR </a:t>
            </a:r>
            <a:r>
              <a:rPr lang="cs-CZ" dirty="0"/>
              <a:t>– náměty, </a:t>
            </a:r>
            <a:r>
              <a:rPr lang="cs-CZ" dirty="0" smtClean="0"/>
              <a:t>připomínky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/>
              <a:t>Zapojení (setkání) soukromého sektoru – podnikatelů 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Spolupráce </a:t>
            </a:r>
            <a:r>
              <a:rPr lang="cs-CZ" b="1" dirty="0"/>
              <a:t>s odborníky </a:t>
            </a:r>
            <a:r>
              <a:rPr lang="cs-CZ" b="1" dirty="0" smtClean="0"/>
              <a:t>CSR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Příklady </a:t>
            </a:r>
            <a:r>
              <a:rPr lang="cs-CZ" b="1" dirty="0"/>
              <a:t>nejlepší </a:t>
            </a:r>
            <a:r>
              <a:rPr lang="cs-CZ" b="1" dirty="0" smtClean="0"/>
              <a:t>praxe</a:t>
            </a:r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Zapojení </a:t>
            </a:r>
            <a:r>
              <a:rPr lang="cs-CZ" b="1" dirty="0" err="1" smtClean="0"/>
              <a:t>stakeholderů</a:t>
            </a:r>
            <a:endParaRPr lang="cs-CZ" b="1" dirty="0" smtClean="0"/>
          </a:p>
          <a:p>
            <a:pPr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cs-CZ" b="1" dirty="0" smtClean="0"/>
              <a:t>Připomínkové řízení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4922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Příprava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Některé výstupy z konference </a:t>
            </a:r>
            <a:r>
              <a:rPr lang="cs-CZ" b="1" dirty="0" smtClean="0"/>
              <a:t>„Společenská odpovědnost organizací ve spojitosti s operačními programy</a:t>
            </a:r>
            <a:r>
              <a:rPr lang="cs-CZ" dirty="0" smtClean="0"/>
              <a:t>“, která se konala           v říjnu 2017</a:t>
            </a:r>
          </a:p>
          <a:p>
            <a:pPr marL="0" indent="0">
              <a:buNone/>
            </a:pPr>
            <a:endParaRPr lang="cs-CZ" sz="1000" b="1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Propagace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Měřitelnost </a:t>
            </a:r>
            <a:r>
              <a:rPr lang="cs-CZ" dirty="0"/>
              <a:t>dopadu v </a:t>
            </a:r>
            <a:r>
              <a:rPr lang="cs-CZ" dirty="0" smtClean="0"/>
              <a:t>čase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Vzdělávání </a:t>
            </a:r>
            <a:r>
              <a:rPr lang="cs-CZ" dirty="0"/>
              <a:t>a </a:t>
            </a:r>
            <a:r>
              <a:rPr lang="cs-CZ" dirty="0" smtClean="0"/>
              <a:t>výchova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/>
              <a:t>Zvážení bonifikace firem, realizace poradenství v rámci </a:t>
            </a:r>
            <a:r>
              <a:rPr lang="cs-CZ" dirty="0" smtClean="0"/>
              <a:t>CSR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1746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Příprava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dirty="0" smtClean="0"/>
              <a:t>Veřejná </a:t>
            </a:r>
            <a:r>
              <a:rPr lang="cs-CZ" b="1" dirty="0"/>
              <a:t>on-line konzultace formou dotazníkového šetření. </a:t>
            </a:r>
            <a:endParaRPr lang="cs-CZ" b="1" dirty="0" smtClean="0"/>
          </a:p>
          <a:p>
            <a:pPr marL="0" indent="0">
              <a:buNone/>
            </a:pPr>
            <a:endParaRPr lang="cs-CZ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Veřejná </a:t>
            </a:r>
            <a:r>
              <a:rPr lang="cs-CZ" dirty="0"/>
              <a:t>konzultace probíhala od poloviny prosince 2017 do konce března 2018</a:t>
            </a:r>
            <a:r>
              <a:rPr lang="cs-CZ" dirty="0" smtClean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Dotazník obsahoval 22 otázek.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Výstupy </a:t>
            </a:r>
            <a:r>
              <a:rPr lang="cs-CZ" dirty="0"/>
              <a:t>z této veřejné konzultace </a:t>
            </a:r>
            <a:r>
              <a:rPr lang="cs-CZ" dirty="0" smtClean="0"/>
              <a:t>jsou již </a:t>
            </a:r>
            <a:r>
              <a:rPr lang="cs-CZ" dirty="0"/>
              <a:t>analyzovány a dle uvážení </a:t>
            </a:r>
            <a:r>
              <a:rPr lang="cs-CZ" dirty="0" smtClean="0"/>
              <a:t>budou využity </a:t>
            </a:r>
            <a:r>
              <a:rPr lang="cs-CZ" dirty="0"/>
              <a:t>pro přípravu nového akčního plánu společenské odpovědnosti organizací v České republice na roky 2019-2023. </a:t>
            </a:r>
            <a:endParaRPr lang="cs-CZ" dirty="0" smtClean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Vyhodnocení dotazníkového šetření bude umístěno ke stažení na webových stránkách MPO, sekce Podnikání, Společenská odpovědnost organizací a na </a:t>
            </a:r>
            <a:r>
              <a:rPr lang="cs-CZ" smtClean="0"/>
              <a:t>Národním informačním portále o CSR.</a:t>
            </a: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2649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Příprava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cs-CZ" dirty="0" smtClean="0"/>
              <a:t>Veřejná </a:t>
            </a:r>
            <a:r>
              <a:rPr lang="cs-CZ" b="1" dirty="0"/>
              <a:t>on-line konzultace </a:t>
            </a:r>
            <a:r>
              <a:rPr lang="cs-CZ" b="1" dirty="0" smtClean="0"/>
              <a:t>k novému návrhu materiálu „Národní akční plán společenské odpovědnosti organizací v České republice na léta 2019 – 2023“</a:t>
            </a:r>
          </a:p>
          <a:p>
            <a:pPr marL="0" indent="0">
              <a:buNone/>
            </a:pPr>
            <a:endParaRPr lang="cs-CZ" b="1" dirty="0"/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Veřejná </a:t>
            </a:r>
            <a:r>
              <a:rPr lang="cs-CZ" dirty="0"/>
              <a:t>konzultace </a:t>
            </a:r>
            <a:r>
              <a:rPr lang="cs-CZ" dirty="0" smtClean="0"/>
              <a:t>probíhá od 12. dubna 2018 </a:t>
            </a:r>
            <a:r>
              <a:rPr lang="cs-CZ" dirty="0"/>
              <a:t>do </a:t>
            </a:r>
            <a:r>
              <a:rPr lang="cs-CZ" dirty="0" smtClean="0"/>
              <a:t>13. května 2018.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Veřejná on-line konzultace je umístěna na </a:t>
            </a:r>
            <a:r>
              <a:rPr lang="cs-CZ" b="1" dirty="0" smtClean="0"/>
              <a:t>webových stránkách MPO </a:t>
            </a:r>
            <a:r>
              <a:rPr lang="cs-CZ" dirty="0" smtClean="0"/>
              <a:t>(sekce Podnikání, Společenská </a:t>
            </a:r>
            <a:r>
              <a:rPr lang="cs-CZ" dirty="0"/>
              <a:t>odpovědnost </a:t>
            </a:r>
            <a:r>
              <a:rPr lang="cs-CZ" dirty="0" smtClean="0"/>
              <a:t>organizací) a na </a:t>
            </a:r>
            <a:r>
              <a:rPr lang="cs-CZ" b="1" dirty="0" smtClean="0"/>
              <a:t>Národním informačním portále o CSR.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Do on-line konzultace můžete přispívat prostřednictvím emailů: </a:t>
            </a:r>
            <a:r>
              <a:rPr lang="cs-CZ" dirty="0" smtClean="0">
                <a:hlinkClick r:id="rId2"/>
              </a:rPr>
              <a:t>simkova@mpo.cz</a:t>
            </a:r>
            <a:r>
              <a:rPr lang="cs-CZ" dirty="0" smtClean="0"/>
              <a:t>, </a:t>
            </a:r>
            <a:r>
              <a:rPr lang="cs-CZ" dirty="0" smtClean="0">
                <a:hlinkClick r:id="rId3"/>
              </a:rPr>
              <a:t>naimannova@mpo.cz</a:t>
            </a:r>
            <a:r>
              <a:rPr lang="cs-CZ" dirty="0" smtClean="0"/>
              <a:t>, </a:t>
            </a:r>
            <a:r>
              <a:rPr lang="cs-CZ" dirty="0" smtClean="0">
                <a:hlinkClick r:id="rId4"/>
              </a:rPr>
              <a:t>miroslav.svoboda@mpo.cz</a:t>
            </a:r>
            <a:r>
              <a:rPr lang="cs-CZ" dirty="0" smtClean="0"/>
              <a:t> 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cs-CZ" dirty="0" smtClean="0"/>
              <a:t>Výstupy </a:t>
            </a:r>
            <a:r>
              <a:rPr lang="cs-CZ" dirty="0"/>
              <a:t>z této veřejné konzultace </a:t>
            </a:r>
            <a:r>
              <a:rPr lang="cs-CZ" dirty="0" smtClean="0"/>
              <a:t>budou dle </a:t>
            </a:r>
            <a:r>
              <a:rPr lang="cs-CZ" dirty="0"/>
              <a:t>uvážení </a:t>
            </a:r>
            <a:r>
              <a:rPr lang="cs-CZ" dirty="0" smtClean="0"/>
              <a:t>využity </a:t>
            </a:r>
            <a:r>
              <a:rPr lang="cs-CZ" dirty="0"/>
              <a:t>pro přípravu nového akčního plánu společenské odpovědnosti organizací v České republice na roky 2019-2023.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33455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Návrh obsahu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cs-CZ" dirty="0" smtClean="0"/>
              <a:t>Úvod</a:t>
            </a:r>
            <a:endParaRPr lang="cs-CZ" dirty="0"/>
          </a:p>
          <a:p>
            <a:pPr lvl="0"/>
            <a:r>
              <a:rPr lang="cs-CZ" dirty="0"/>
              <a:t>Pojetí CSR</a:t>
            </a:r>
          </a:p>
          <a:p>
            <a:pPr lvl="0"/>
            <a:r>
              <a:rPr lang="cs-CZ" dirty="0"/>
              <a:t>Udržitelný rozvoj</a:t>
            </a:r>
          </a:p>
          <a:p>
            <a:pPr lvl="0"/>
            <a:r>
              <a:rPr lang="cs-CZ" dirty="0"/>
              <a:t>Aktéři CSR</a:t>
            </a:r>
          </a:p>
          <a:p>
            <a:pPr lvl="0"/>
            <a:r>
              <a:rPr lang="cs-CZ" dirty="0"/>
              <a:t>Mezinárodní spolupráce</a:t>
            </a:r>
          </a:p>
          <a:p>
            <a:pPr lvl="0"/>
            <a:r>
              <a:rPr lang="cs-CZ" dirty="0"/>
              <a:t>Vzdělávání</a:t>
            </a:r>
          </a:p>
          <a:p>
            <a:pPr lvl="0"/>
            <a:r>
              <a:rPr lang="cs-CZ" dirty="0"/>
              <a:t>Veřejné zakázky</a:t>
            </a:r>
          </a:p>
          <a:p>
            <a:pPr lvl="0"/>
            <a:r>
              <a:rPr lang="cs-CZ" dirty="0"/>
              <a:t>Podniky, příklady dobré </a:t>
            </a:r>
            <a:r>
              <a:rPr lang="cs-CZ" dirty="0" smtClean="0"/>
              <a:t>praxe – kapitola bude doplněna</a:t>
            </a:r>
            <a:endParaRPr lang="cs-CZ" dirty="0"/>
          </a:p>
          <a:p>
            <a:pPr lvl="0"/>
            <a:r>
              <a:rPr lang="cs-CZ" dirty="0"/>
              <a:t>Ochrana spotřebitele</a:t>
            </a:r>
          </a:p>
          <a:p>
            <a:pPr lvl="0"/>
            <a:r>
              <a:rPr lang="cs-CZ" dirty="0"/>
              <a:t>Oceňování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92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 smtClean="0"/>
              <a:t>Kapitola </a:t>
            </a:r>
            <a:r>
              <a:rPr lang="cs-CZ" b="1" u="sng" dirty="0" smtClean="0"/>
              <a:t>Úvod</a:t>
            </a:r>
            <a:r>
              <a:rPr lang="cs-CZ" dirty="0" smtClean="0"/>
              <a:t> – stručné shrnutí přípravy nového NAP + nejdůležitější aktivity z předchozích NAP (Národní informační portál o CSR, Platforma zainteresovaných stran CSR, </a:t>
            </a:r>
            <a:r>
              <a:rPr lang="cs-CZ" dirty="0" err="1" smtClean="0"/>
              <a:t>Newsletter</a:t>
            </a:r>
            <a:r>
              <a:rPr lang="cs-CZ" dirty="0" smtClean="0"/>
              <a:t> CSR atd.).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 smtClean="0"/>
              <a:t>Kapitola </a:t>
            </a:r>
            <a:r>
              <a:rPr lang="cs-CZ" b="1" u="sng" dirty="0" smtClean="0"/>
              <a:t>Pojetí CSR </a:t>
            </a:r>
            <a:r>
              <a:rPr lang="cs-CZ" dirty="0" smtClean="0"/>
              <a:t>– definice CSR, vymezení CSR – „CSR je odpovědnost podniků za jejich dopady na společnost“.</a:t>
            </a:r>
          </a:p>
          <a:p>
            <a:pPr marL="0" indent="0">
              <a:buNone/>
            </a:pPr>
            <a:r>
              <a:rPr lang="cs-CZ" dirty="0" smtClean="0"/>
              <a:t>- V ČR je CSR chápána jako </a:t>
            </a:r>
            <a:r>
              <a:rPr lang="cs-CZ" b="1" u="sng" dirty="0" smtClean="0"/>
              <a:t>dobrovolná aktivita.</a:t>
            </a:r>
            <a:endParaRPr lang="cs-CZ" b="1" u="sng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2806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Udržitelný rozvoj</a:t>
            </a:r>
            <a:r>
              <a:rPr lang="cs-CZ" sz="2000" dirty="0" smtClean="0"/>
              <a:t> – veškeré aktivity k této kapitole budou realizovány v souladu se stávajícími dokumenty např. Strategický rámec Česká republika 2030.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Aktéři CSR </a:t>
            </a:r>
            <a:r>
              <a:rPr lang="cs-CZ" sz="2000" dirty="0" smtClean="0"/>
              <a:t>- aktivity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7972606"/>
              </p:ext>
            </p:extLst>
          </p:nvPr>
        </p:nvGraphicFramePr>
        <p:xfrm>
          <a:off x="530224" y="3419477"/>
          <a:ext cx="8156574" cy="24993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346946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549332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1) Zvážit</a:t>
                      </a:r>
                      <a:r>
                        <a:rPr lang="cs-CZ" sz="1600" baseline="0" dirty="0" smtClean="0"/>
                        <a:t> možnosti podpory CSR z fondů EU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MPSV, MPO, MŠMT + další zainteresované resorty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2020</a:t>
                      </a:r>
                      <a:endParaRPr lang="cs-CZ" sz="1600" dirty="0"/>
                    </a:p>
                  </a:txBody>
                  <a:tcPr/>
                </a:tc>
              </a:tr>
              <a:tr h="1551645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2) Podpořit vyhotovení</a:t>
                      </a:r>
                      <a:r>
                        <a:rPr lang="cs-CZ" sz="1600" baseline="0" dirty="0" smtClean="0"/>
                        <a:t> a sdílení nástrojů firemního poradenství (odborné materiály, školící a vzdělávací moduly) pro stimulaci zapojení firem do CSR.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MŠMT, MPO ve spolupráci s odbornými poradenskými</a:t>
                      </a:r>
                      <a:r>
                        <a:rPr lang="cs-CZ" sz="1600" baseline="0" dirty="0" smtClean="0"/>
                        <a:t> organizacemi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2020</a:t>
                      </a:r>
                      <a:endParaRPr lang="cs-CZ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19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Mezinárodní spolupráce </a:t>
            </a:r>
            <a:r>
              <a:rPr lang="cs-CZ" sz="2000" dirty="0" smtClean="0"/>
              <a:t>– aktivity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22191"/>
              </p:ext>
            </p:extLst>
          </p:nvPr>
        </p:nvGraphicFramePr>
        <p:xfrm>
          <a:off x="530224" y="2371725"/>
          <a:ext cx="8156574" cy="36059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358267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806101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1) Identifikace relevantních mezinárodních projektů pro zapojení ČR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MPO,</a:t>
                      </a:r>
                      <a:r>
                        <a:rPr lang="cs-CZ" sz="1600" baseline="0" dirty="0" smtClean="0"/>
                        <a:t> Rada kvality ČR, MZV, ÚV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2019</a:t>
                      </a:r>
                      <a:endParaRPr lang="cs-CZ" sz="1600" dirty="0"/>
                    </a:p>
                  </a:txBody>
                  <a:tcPr/>
                </a:tc>
              </a:tr>
              <a:tr h="567256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2) Zapojení v rámci mezinárodních iniciativ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Národní síť </a:t>
                      </a:r>
                      <a:r>
                        <a:rPr lang="cs-CZ" sz="1600" dirty="0" err="1" smtClean="0"/>
                        <a:t>Global</a:t>
                      </a:r>
                      <a:r>
                        <a:rPr lang="cs-CZ" sz="1600" dirty="0" smtClean="0"/>
                        <a:t> </a:t>
                      </a:r>
                      <a:r>
                        <a:rPr lang="cs-CZ" sz="1600" dirty="0" err="1" smtClean="0"/>
                        <a:t>Compact</a:t>
                      </a:r>
                      <a:r>
                        <a:rPr lang="cs-CZ" sz="1600" dirty="0" smtClean="0"/>
                        <a:t> v ČR, další</a:t>
                      </a:r>
                      <a:r>
                        <a:rPr lang="cs-CZ" sz="1600" baseline="0" dirty="0" smtClean="0"/>
                        <a:t> 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průběžně</a:t>
                      </a:r>
                      <a:endParaRPr lang="cs-CZ" sz="1600" dirty="0"/>
                    </a:p>
                  </a:txBody>
                  <a:tcPr/>
                </a:tc>
              </a:tr>
              <a:tr h="806101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3)</a:t>
                      </a:r>
                      <a:r>
                        <a:rPr lang="cs-CZ" sz="1600" baseline="0" dirty="0" smtClean="0"/>
                        <a:t> Aktivní účast na zahraničních jednání, kulatých stolech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Zástupci ČR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průběžně</a:t>
                      </a:r>
                      <a:endParaRPr lang="cs-CZ" sz="1600" dirty="0"/>
                    </a:p>
                  </a:txBody>
                  <a:tcPr/>
                </a:tc>
              </a:tr>
              <a:tr h="1015100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4)</a:t>
                      </a:r>
                      <a:r>
                        <a:rPr lang="cs-CZ" sz="1600" baseline="0" dirty="0" smtClean="0"/>
                        <a:t> Propagace a implementace mezinárodních standardů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MPO, Národní kontaktní místo ČR pro implementaci Směrnice</a:t>
                      </a:r>
                      <a:r>
                        <a:rPr lang="cs-CZ" sz="1600" baseline="0" dirty="0" smtClean="0"/>
                        <a:t> OECD pro nadnárodní podniky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průběžně</a:t>
                      </a:r>
                      <a:endParaRPr lang="cs-CZ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038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001712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Vzdělávání </a:t>
            </a:r>
            <a:r>
              <a:rPr lang="cs-CZ" sz="2000" dirty="0" smtClean="0"/>
              <a:t>– aktivity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9749809"/>
              </p:ext>
            </p:extLst>
          </p:nvPr>
        </p:nvGraphicFramePr>
        <p:xfrm>
          <a:off x="530224" y="2371725"/>
          <a:ext cx="8156574" cy="37185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355080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1) Projekty CSR do MŠ, ZŠ, SŠ, VOŠ i VŠ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MŠMT, zřizovatelé ve spolupráci s NÚV (Národní ústav pro vzdělávání)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bude doplněno</a:t>
                      </a:r>
                      <a:endParaRPr lang="cs-CZ" sz="1400" dirty="0"/>
                    </a:p>
                  </a:txBody>
                  <a:tcPr/>
                </a:tc>
              </a:tr>
              <a:tr h="91728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2) Projekty vzdělávání</a:t>
                      </a:r>
                      <a:r>
                        <a:rPr lang="cs-CZ" sz="1400" baseline="0" dirty="0" smtClean="0"/>
                        <a:t> státních úředníků v oblasti CSR a UR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Vláda, MV ve spolupráci s NIDV</a:t>
                      </a:r>
                      <a:r>
                        <a:rPr lang="cs-CZ" sz="1400" baseline="0" dirty="0" smtClean="0"/>
                        <a:t> (Národní institut pro další vzdělávání) a dalšími uznávanými vzdělávacími organizacemi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bude doplněno</a:t>
                      </a:r>
                      <a:endParaRPr lang="cs-CZ" sz="1400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3)</a:t>
                      </a:r>
                      <a:r>
                        <a:rPr lang="cs-CZ" sz="1400" baseline="0" dirty="0" smtClean="0"/>
                        <a:t> Průzkumy povědomí dětí a mladé generace o CSR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MŠMT, zřizovatelé ve spolupráci s organizacemi provádějícími výzkumy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bude doplněno</a:t>
                      </a:r>
                      <a:endParaRPr lang="cs-CZ" sz="1400" dirty="0"/>
                    </a:p>
                  </a:txBody>
                  <a:tcPr/>
                </a:tc>
              </a:tr>
              <a:tr h="91728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4)</a:t>
                      </a:r>
                      <a:r>
                        <a:rPr lang="cs-CZ" sz="1400" baseline="0" dirty="0" smtClean="0"/>
                        <a:t> Oceňování výsledků studentských aktivit (Cena Františka </a:t>
                      </a:r>
                      <a:r>
                        <a:rPr lang="cs-CZ" sz="1400" baseline="0" dirty="0" err="1" smtClean="0"/>
                        <a:t>Egermayera</a:t>
                      </a:r>
                      <a:r>
                        <a:rPr lang="cs-CZ" sz="1400" baseline="0" dirty="0" smtClean="0"/>
                        <a:t>, Personální certifikáty atd.).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MŠMT, Česká společnost pro jakost, VŠ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bude doplněno</a:t>
                      </a:r>
                      <a:endParaRPr lang="cs-CZ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082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107996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1323" y="1658858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Veřejné zakázky</a:t>
            </a:r>
            <a:r>
              <a:rPr lang="cs-CZ" sz="2000" dirty="0" smtClean="0"/>
              <a:t> – aktivity 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951457"/>
              </p:ext>
            </p:extLst>
          </p:nvPr>
        </p:nvGraphicFramePr>
        <p:xfrm>
          <a:off x="530224" y="2857500"/>
          <a:ext cx="8156574" cy="1957318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402838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637826"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1) Zajišťování pravidelných školení k zákonu o zadávání veřejných zakázek, na kterých jsou zadavatelé upozorňováni</a:t>
                      </a:r>
                      <a:r>
                        <a:rPr lang="cs-CZ" sz="1600" baseline="0" dirty="0" smtClean="0"/>
                        <a:t> na možnosti, jak odpovědně veřejně zadávat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MMR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dirty="0" smtClean="0"/>
                        <a:t>Průběžně</a:t>
                      </a:r>
                      <a:r>
                        <a:rPr lang="cs-CZ" sz="1600" baseline="0" dirty="0" smtClean="0"/>
                        <a:t>, po celou dobu realizace NAP CSR</a:t>
                      </a:r>
                      <a:endParaRPr lang="cs-CZ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89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001712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Ochrana spotřebitele </a:t>
            </a:r>
            <a:r>
              <a:rPr lang="cs-CZ" sz="2000" dirty="0" smtClean="0"/>
              <a:t>– aktivity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24793"/>
              </p:ext>
            </p:extLst>
          </p:nvPr>
        </p:nvGraphicFramePr>
        <p:xfrm>
          <a:off x="530224" y="2371725"/>
          <a:ext cx="8156574" cy="317280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355080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1) Dotační politika zaměřená na podporu informovanosti spotřebitelů a poradenství při řešení problémů a sporů s obchodníky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MPO, případné další ministerstva 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Průběžně </a:t>
                      </a:r>
                      <a:endParaRPr lang="cs-CZ" sz="1400" dirty="0"/>
                    </a:p>
                  </a:txBody>
                  <a:tcPr/>
                </a:tc>
              </a:tr>
              <a:tr h="91728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2) Kulaté</a:t>
                      </a:r>
                      <a:r>
                        <a:rPr lang="cs-CZ" sz="1400" baseline="0" dirty="0" smtClean="0"/>
                        <a:t> stoly se zástupci spotřebitelných organizací a podnikatelských svazů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MPO, spotřebitelné organizace, podnikatelské svazy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průběžně</a:t>
                      </a:r>
                      <a:endParaRPr lang="cs-CZ" sz="1400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3)</a:t>
                      </a:r>
                      <a:r>
                        <a:rPr lang="cs-CZ" sz="1400" baseline="0" dirty="0" smtClean="0"/>
                        <a:t> Zvyšování povědomí o mimosoudním řešení spotřebitelských sporů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MPO, spotřebitelné organizace, profesní organizace a asociace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 smtClean="0"/>
                        <a:t>průběžně</a:t>
                      </a:r>
                      <a:endParaRPr lang="cs-CZ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5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1001712"/>
          </a:xfrm>
        </p:spPr>
        <p:txBody>
          <a:bodyPr/>
          <a:lstStyle/>
          <a:p>
            <a:r>
              <a:rPr lang="cs-CZ" dirty="0" smtClean="0"/>
              <a:t>Aktivity nového Národního akčního plánu CSR v ČR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530225" y="1554083"/>
            <a:ext cx="8242300" cy="4100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000" dirty="0" smtClean="0"/>
              <a:t>Kapitola </a:t>
            </a:r>
            <a:r>
              <a:rPr lang="cs-CZ" sz="2000" b="1" u="sng" dirty="0" smtClean="0"/>
              <a:t>Oceňování </a:t>
            </a:r>
            <a:r>
              <a:rPr lang="cs-CZ" sz="2000" dirty="0" smtClean="0"/>
              <a:t>– aktivity</a:t>
            </a:r>
          </a:p>
          <a:p>
            <a:pPr marL="0" indent="0">
              <a:buNone/>
            </a:pP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8017949"/>
              </p:ext>
            </p:extLst>
          </p:nvPr>
        </p:nvGraphicFramePr>
        <p:xfrm>
          <a:off x="530224" y="2371725"/>
          <a:ext cx="8156574" cy="36118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718858"/>
                <a:gridCol w="2718858"/>
                <a:gridCol w="2718858"/>
              </a:tblGrid>
              <a:tr h="355080">
                <a:tc>
                  <a:txBody>
                    <a:bodyPr/>
                    <a:lstStyle/>
                    <a:p>
                      <a:r>
                        <a:rPr lang="cs-CZ" dirty="0" smtClean="0"/>
                        <a:t>Aktivita 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Realizátor aktivity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Termín</a:t>
                      </a:r>
                      <a:endParaRPr lang="cs-CZ" dirty="0"/>
                    </a:p>
                  </a:txBody>
                  <a:tcPr/>
                </a:tc>
              </a:tr>
              <a:tr h="386715"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1) Rozšířit oceňování </a:t>
                      </a:r>
                      <a:r>
                        <a:rPr lang="cs-CZ" sz="1050" dirty="0" err="1" smtClean="0"/>
                        <a:t>SDGs</a:t>
                      </a:r>
                      <a:r>
                        <a:rPr lang="cs-CZ" sz="1050" baseline="0" dirty="0" smtClean="0"/>
                        <a:t> o oceňování přínosu firem při naplňování cílů SR 2030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MŽP ve spolupráci</a:t>
                      </a:r>
                      <a:r>
                        <a:rPr lang="cs-CZ" sz="1050" baseline="0" dirty="0" smtClean="0"/>
                        <a:t> s dalšími spolupořadateli cen </a:t>
                      </a:r>
                      <a:r>
                        <a:rPr lang="cs-CZ" sz="1050" baseline="0" dirty="0" err="1" smtClean="0"/>
                        <a:t>SDGs</a:t>
                      </a:r>
                      <a:r>
                        <a:rPr lang="cs-CZ" sz="1050" baseline="0" dirty="0" smtClean="0"/>
                        <a:t>, příp. dalšími resorty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2019</a:t>
                      </a:r>
                      <a:endParaRPr lang="cs-CZ" sz="1050" dirty="0"/>
                    </a:p>
                  </a:txBody>
                  <a:tcPr/>
                </a:tc>
              </a:tr>
              <a:tr h="917289"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2) Zvážit do udělování cen SR 2030 zainteresovat vhodnou formou další resorty (např. přítomnost příslušného ministra za danou oblast při udílení cen, resp. Udělení „Ceny ministra X za příspěvek k udržitelnému rozvoji v té</a:t>
                      </a:r>
                      <a:r>
                        <a:rPr lang="cs-CZ" sz="1050" baseline="0" dirty="0" smtClean="0"/>
                        <a:t> a té oblasti“ apod.).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MŽP – projednat se zainteresovanými resorty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2019</a:t>
                      </a:r>
                      <a:endParaRPr lang="cs-CZ" sz="1050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3)</a:t>
                      </a:r>
                      <a:r>
                        <a:rPr lang="cs-CZ" sz="1050" baseline="0" dirty="0" smtClean="0"/>
                        <a:t> Zvážit zvýraznění zájmu státu a vhodnou formou nabídnout ocenění za CSR/příspěvek k UR v té a té oblasti (např. „Cena ministra“, „Cena MPO“, „Cena Rady vlády pro udržitelný rozvoj“ apod.)…. 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Zainteresované resorty dle svých věcných oblastí 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2020</a:t>
                      </a:r>
                      <a:endParaRPr lang="cs-CZ" sz="1050" dirty="0"/>
                    </a:p>
                  </a:txBody>
                  <a:tcPr/>
                </a:tc>
              </a:tr>
              <a:tr h="710159"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4) Zvážit doporučení krajům („Cena hejtmana“) jednotnou metodiku, resp. Doplnit metodiku hodnocení (sebehodnocení) CSR</a:t>
                      </a:r>
                      <a:r>
                        <a:rPr lang="cs-CZ" sz="1050" baseline="0" dirty="0" smtClean="0"/>
                        <a:t> o prvky, spojené s byznys řešeními, inovacemi a propojením na trendy a cíle UR (SR ČR 2030)….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MPO ve spolupráci s Asociací krajů při zapojení</a:t>
                      </a:r>
                      <a:r>
                        <a:rPr lang="cs-CZ" sz="1050" baseline="0" dirty="0" smtClean="0"/>
                        <a:t> odborných poradenských firem</a:t>
                      </a:r>
                      <a:endParaRPr lang="cs-CZ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050" dirty="0" smtClean="0"/>
                        <a:t>2020</a:t>
                      </a:r>
                      <a:endParaRPr lang="cs-CZ" sz="10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0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4500" y="446088"/>
            <a:ext cx="8242299" cy="553998"/>
          </a:xfrm>
        </p:spPr>
        <p:txBody>
          <a:bodyPr/>
          <a:lstStyle/>
          <a:p>
            <a:r>
              <a:rPr lang="cs-CZ" dirty="0" err="1" smtClean="0"/>
              <a:t>Newsletter</a:t>
            </a:r>
            <a:r>
              <a:rPr lang="cs-CZ" dirty="0" smtClean="0"/>
              <a:t> CSR</a:t>
            </a: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0"/>
          </p:nvPr>
        </p:nvSpPr>
        <p:spPr>
          <a:xfrm>
            <a:off x="444500" y="1000085"/>
            <a:ext cx="8242300" cy="47434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200" dirty="0" err="1"/>
              <a:t>Newsletter</a:t>
            </a:r>
            <a:r>
              <a:rPr lang="cs-CZ" sz="2200" dirty="0"/>
              <a:t> CSR je vydáván několikrát do roka. Zprostředkovává přehled významných událostí z oblasti společenské odpovědnosti a informuje o aktivitách členů Platformy zainteresovaných stran CSR.</a:t>
            </a:r>
          </a:p>
          <a:p>
            <a:pPr marL="0" indent="0">
              <a:buNone/>
            </a:pPr>
            <a:r>
              <a:rPr lang="cs-CZ" sz="6800" dirty="0"/>
              <a:t/>
            </a:r>
            <a:br>
              <a:rPr lang="cs-CZ" sz="6800" dirty="0"/>
            </a:br>
            <a:endParaRPr lang="cs-CZ" sz="6800" dirty="0"/>
          </a:p>
        </p:txBody>
      </p:sp>
    </p:spTree>
    <p:extLst>
      <p:ext uri="{BB962C8B-B14F-4D97-AF65-F5344CB8AC3E}">
        <p14:creationId xmlns:p14="http://schemas.microsoft.com/office/powerpoint/2010/main" val="396691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520700" y="3419475"/>
            <a:ext cx="4518025" cy="1440394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cs-CZ" sz="2400" dirty="0" smtClean="0"/>
              <a:t>Ing. Pavel Vinkler, Ph.D.</a:t>
            </a:r>
            <a:br>
              <a:rPr lang="cs-CZ" sz="2400" dirty="0" smtClean="0"/>
            </a:br>
            <a:r>
              <a:rPr lang="cs-CZ" sz="2400" dirty="0" smtClean="0"/>
              <a:t>e-mail: </a:t>
            </a:r>
            <a:r>
              <a:rPr lang="cs-CZ" sz="2400" dirty="0" err="1" smtClean="0"/>
              <a:t>vinkler</a:t>
            </a:r>
            <a:r>
              <a:rPr lang="en-US" sz="2400" dirty="0" smtClean="0"/>
              <a:t>@</a:t>
            </a:r>
            <a:r>
              <a:rPr lang="cs-CZ" sz="2400" dirty="0" smtClean="0"/>
              <a:t>mpo.cz 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400" dirty="0" smtClean="0"/>
              <a:t>tel.: 224 853 518</a:t>
            </a:r>
            <a:endParaRPr lang="cs-CZ" sz="2400" dirty="0"/>
          </a:p>
        </p:txBody>
      </p:sp>
      <p:sp>
        <p:nvSpPr>
          <p:cNvPr id="3" name="Nadpis 9"/>
          <p:cNvSpPr txBox="1">
            <a:spLocks/>
          </p:cNvSpPr>
          <p:nvPr/>
        </p:nvSpPr>
        <p:spPr>
          <a:xfrm>
            <a:off x="596900" y="1952400"/>
            <a:ext cx="8242299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342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ace modrá A">
  <a:themeElements>
    <a:clrScheme name="MPO-B">
      <a:dk1>
        <a:sysClr val="windowText" lastClr="000000"/>
      </a:dk1>
      <a:lt1>
        <a:srgbClr val="FFFFFF"/>
      </a:lt1>
      <a:dk2>
        <a:srgbClr val="004B8D"/>
      </a:dk2>
      <a:lt2>
        <a:srgbClr val="FFFFFF"/>
      </a:lt2>
      <a:accent1>
        <a:srgbClr val="B9E0F7"/>
      </a:accent1>
      <a:accent2>
        <a:srgbClr val="13B5F4"/>
      </a:accent2>
      <a:accent3>
        <a:srgbClr val="0096D6"/>
      </a:accent3>
      <a:accent4>
        <a:srgbClr val="004B8D"/>
      </a:accent4>
      <a:accent5>
        <a:srgbClr val="E31B23"/>
      </a:accent5>
      <a:accent6>
        <a:srgbClr val="B5121B"/>
      </a:accent6>
      <a:hlink>
        <a:srgbClr val="13B5F4"/>
      </a:hlink>
      <a:folHlink>
        <a:srgbClr val="E31B23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Prezentace modrá A</Template>
  <TotalTime>2955</TotalTime>
  <Words>1137</Words>
  <Application>Microsoft Office PowerPoint</Application>
  <PresentationFormat>Předvádění na obrazovce (4:3)</PresentationFormat>
  <Paragraphs>174</Paragraphs>
  <Slides>18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Prezentace modrá A</vt:lpstr>
      <vt:lpstr>Návrh nového akčního plánu společenské odpovědnosti organizací v ČR na léta 2019 - 2023</vt:lpstr>
      <vt:lpstr>Společenská odpovědnost organizací CSR</vt:lpstr>
      <vt:lpstr>Aktualizovaný Národní akční plán CSR v ČR</vt:lpstr>
      <vt:lpstr>Příprava nového Národního akčního plánu CSR v ČR</vt:lpstr>
      <vt:lpstr>Příprava nového Národního akčního plánu CSR v ČR</vt:lpstr>
      <vt:lpstr>Příprava nového Národního akčního plánu CSR v ČR</vt:lpstr>
      <vt:lpstr>Příprava nového Národního akčního plánu CSR v ČR</vt:lpstr>
      <vt:lpstr>Příprava nového Národního akčního plánu CSR v ČR</vt:lpstr>
      <vt:lpstr>Návrh obsahu nového Národního akčního plánu CSR v ČR</vt:lpstr>
      <vt:lpstr>Aktivity nového Národního akčního plánu CSR v ČR</vt:lpstr>
      <vt:lpstr>Aktivity nového Národního akčního plánu CSR v ČR</vt:lpstr>
      <vt:lpstr>Aktivity nového Národního akčního plánu CSR v ČR</vt:lpstr>
      <vt:lpstr>Aktivity nového Národního akčního plánu CSR v ČR</vt:lpstr>
      <vt:lpstr>Aktivity nového Národního akčního plánu CSR v ČR</vt:lpstr>
      <vt:lpstr>Aktivity nového Národního akčního plánu CSR v ČR</vt:lpstr>
      <vt:lpstr>Aktivity nového Národního akčního plánu CSR v ČR</vt:lpstr>
      <vt:lpstr>Newsletter CSR</vt:lpstr>
      <vt:lpstr>Ing. Pavel Vinkler, Ph.D. e-mail: vinkler@mpo.cz  tel.: 224 853 518</vt:lpstr>
    </vt:vector>
  </TitlesOfParts>
  <Company>Ministerstvo průmyslu a obchodu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Strategický dokument „Národní akční plán společenské odpovědnosti organizací v České republice“</dc:title>
  <dc:creator>Prudký Ladislav</dc:creator>
  <cp:lastModifiedBy>Svoboda Miroslav</cp:lastModifiedBy>
  <cp:revision>369</cp:revision>
  <cp:lastPrinted>2016-04-18T16:58:24Z</cp:lastPrinted>
  <dcterms:created xsi:type="dcterms:W3CDTF">2014-09-18T10:23:42Z</dcterms:created>
  <dcterms:modified xsi:type="dcterms:W3CDTF">2018-05-11T10:53:48Z</dcterms:modified>
</cp:coreProperties>
</file>