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9" r:id="rId2"/>
    <p:sldId id="330" r:id="rId3"/>
    <p:sldId id="307" r:id="rId4"/>
    <p:sldId id="308" r:id="rId5"/>
    <p:sldId id="309" r:id="rId6"/>
    <p:sldId id="310" r:id="rId7"/>
    <p:sldId id="311" r:id="rId8"/>
    <p:sldId id="312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4" r:id="rId19"/>
    <p:sldId id="325" r:id="rId20"/>
    <p:sldId id="327" r:id="rId21"/>
    <p:sldId id="328" r:id="rId22"/>
    <p:sldId id="329" r:id="rId23"/>
    <p:sldId id="267" r:id="rId24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">
          <p15:clr>
            <a:srgbClr val="A4A3A4"/>
          </p15:clr>
        </p15:guide>
        <p15:guide id="2" orient="horz" pos="3843">
          <p15:clr>
            <a:srgbClr val="A4A3A4"/>
          </p15:clr>
        </p15:guide>
        <p15:guide id="3" orient="horz" pos="3562">
          <p15:clr>
            <a:srgbClr val="A4A3A4"/>
          </p15:clr>
        </p15:guide>
        <p15:guide id="4" pos="5481">
          <p15:clr>
            <a:srgbClr val="A4A3A4"/>
          </p15:clr>
        </p15:guide>
        <p15:guide id="5" pos="280">
          <p15:clr>
            <a:srgbClr val="A4A3A4"/>
          </p15:clr>
        </p15:guide>
        <p15:guide id="6" pos="1746">
          <p15:clr>
            <a:srgbClr val="A4A3A4"/>
          </p15:clr>
        </p15:guide>
        <p15:guide id="7" pos="1462">
          <p15:clr>
            <a:srgbClr val="A4A3A4"/>
          </p15:clr>
        </p15:guide>
        <p15:guide id="8" pos="3207">
          <p15:clr>
            <a:srgbClr val="A4A3A4"/>
          </p15:clr>
        </p15:guide>
        <p15:guide id="9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86380" autoAdjust="0"/>
  </p:normalViewPr>
  <p:slideViewPr>
    <p:cSldViewPr snapToGrid="0" snapToObjects="1">
      <p:cViewPr varScale="1">
        <p:scale>
          <a:sx n="100" d="100"/>
          <a:sy n="100" d="100"/>
        </p:scale>
        <p:origin x="1590" y="84"/>
      </p:cViewPr>
      <p:guideLst>
        <p:guide orient="horz" pos="281"/>
        <p:guide orient="horz" pos="3843"/>
        <p:guide orient="horz" pos="3562"/>
        <p:guide pos="5481"/>
        <p:guide pos="280"/>
        <p:guide pos="1746"/>
        <p:guide pos="1462"/>
        <p:guide pos="3207"/>
        <p:guide pos="2928"/>
      </p:guideLst>
    </p:cSldViewPr>
  </p:slideViewPr>
  <p:outlineViewPr>
    <p:cViewPr>
      <p:scale>
        <a:sx n="33" d="100"/>
        <a:sy n="33" d="100"/>
      </p:scale>
      <p:origin x="0" y="-73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358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Sektor</c:v>
                </c:pt>
              </c:strCache>
            </c:strRef>
          </c:tx>
          <c:spPr>
            <a:ln w="19050" cmpd="sng">
              <a:solidFill>
                <a:schemeClr val="bg1"/>
              </a:solidFill>
              <a:prstDash val="solid"/>
              <a:miter lim="800000"/>
            </a:ln>
            <a:scene3d>
              <a:camera prst="orthographicFront"/>
              <a:lightRig rig="brightRoom" dir="t"/>
            </a:scene3d>
            <a:sp3d prstMaterial="flat">
              <a:bevelT w="0" h="0"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 cmpd="sng">
                <a:solidFill>
                  <a:schemeClr val="bg1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1A5-4E1B-8270-B20C904F7674}"/>
              </c:ext>
            </c:extLst>
          </c:dPt>
          <c:dPt>
            <c:idx val="1"/>
            <c:bubble3D val="0"/>
            <c:spPr>
              <a:solidFill>
                <a:srgbClr val="B91989"/>
              </a:solidFill>
              <a:ln w="19050" cmpd="sng">
                <a:solidFill>
                  <a:schemeClr val="bg1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A5-4E1B-8270-B20C904F7674}"/>
              </c:ext>
            </c:extLst>
          </c:dPt>
          <c:dPt>
            <c:idx val="2"/>
            <c:bubble3D val="0"/>
            <c:spPr>
              <a:solidFill>
                <a:srgbClr val="2EBAC1"/>
              </a:solidFill>
              <a:ln w="19050" cmpd="sng">
                <a:solidFill>
                  <a:schemeClr val="bg1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1A5-4E1B-8270-B20C904F7674}"/>
              </c:ext>
            </c:extLst>
          </c:dPt>
          <c:dPt>
            <c:idx val="3"/>
            <c:bubble3D val="0"/>
            <c:spPr>
              <a:solidFill>
                <a:srgbClr val="063064"/>
              </a:solidFill>
              <a:ln w="19050" cmpd="sng">
                <a:solidFill>
                  <a:schemeClr val="bg1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1A5-4E1B-8270-B20C904F76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státní správa</c:v>
                </c:pt>
                <c:pt idx="1">
                  <c:v>orgány místní samosprávy</c:v>
                </c:pt>
                <c:pt idx="2">
                  <c:v>neziskový sektor</c:v>
                </c:pt>
                <c:pt idx="3">
                  <c:v>soukromý sektor</c:v>
                </c:pt>
              </c:strCache>
            </c:strRef>
          </c:cat>
          <c:val>
            <c:numRef>
              <c:f>List1!$B$2:$B$5</c:f>
              <c:numCache>
                <c:formatCode>0.00%</c:formatCode>
                <c:ptCount val="4"/>
                <c:pt idx="0">
                  <c:v>0.15254237288135594</c:v>
                </c:pt>
                <c:pt idx="1">
                  <c:v>5.0847457627118647E-2</c:v>
                </c:pt>
                <c:pt idx="2">
                  <c:v>0.23728813559322035</c:v>
                </c:pt>
                <c:pt idx="3">
                  <c:v>0.47457627118644069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A5-4E1B-8270-B20C904F767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8006841164710927"/>
          <c:y val="0.13254554853657041"/>
          <c:w val="0.21993153987871417"/>
          <c:h val="0.63276727116878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35688946537180288"/>
          <c:w val="0.21989072516313654"/>
          <c:h val="0.375293088363954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670-40A7-AE26-6053701E8BA3}"/>
              </c:ext>
            </c:extLst>
          </c:dPt>
          <c:dPt>
            <c:idx val="1"/>
            <c:bubble3D val="0"/>
            <c:spPr>
              <a:solidFill>
                <a:srgbClr val="B91989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670-40A7-AE26-6053701E8BA3}"/>
              </c:ext>
            </c:extLst>
          </c:dPt>
          <c:dPt>
            <c:idx val="2"/>
            <c:bubble3D val="0"/>
            <c:spPr>
              <a:solidFill>
                <a:srgbClr val="2EBAC1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70-40A7-AE26-6053701E8BA3}"/>
              </c:ext>
            </c:extLst>
          </c:dPt>
          <c:dPt>
            <c:idx val="3"/>
            <c:bubble3D val="0"/>
            <c:spPr>
              <a:solidFill>
                <a:srgbClr val="063064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70-40A7-AE26-6053701E8B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státní správa</c:v>
                </c:pt>
                <c:pt idx="1">
                  <c:v>orgány místní samosprávy</c:v>
                </c:pt>
                <c:pt idx="2">
                  <c:v>neziskový sektor</c:v>
                </c:pt>
                <c:pt idx="3">
                  <c:v>soukromý sektor</c:v>
                </c:pt>
              </c:strCache>
            </c:strRef>
          </c:cat>
          <c:val>
            <c:numRef>
              <c:f>List1!$B$2:$B$5</c:f>
              <c:numCache>
                <c:formatCode>0.00%</c:formatCode>
                <c:ptCount val="4"/>
                <c:pt idx="0">
                  <c:v>0.16279069767441862</c:v>
                </c:pt>
                <c:pt idx="1">
                  <c:v>6.9767441860465115E-2</c:v>
                </c:pt>
                <c:pt idx="2">
                  <c:v>0.27906976744186046</c:v>
                </c:pt>
                <c:pt idx="3">
                  <c:v>0.48837209302325579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70-40A7-AE26-6053701E8BA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114814535193262"/>
          <c:y val="0.2807898769381687"/>
          <c:w val="0.26885185464806738"/>
          <c:h val="0.438420246123662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782377780391521"/>
          <c:y val="0.44216803544718203"/>
          <c:w val="0.19121578229218952"/>
          <c:h val="0.375293088363954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Jak dlouho se zabývá vaše organizace CSR?</c:v>
                </c:pt>
              </c:strCache>
            </c:strRef>
          </c:tx>
          <c:spPr>
            <a:ln w="19050">
              <a:solidFill>
                <a:schemeClr val="bg1"/>
              </a:solidFill>
            </a:ln>
            <a:scene3d>
              <a:camera prst="orthographicFront"/>
              <a:lightRig rig="brightRoom" dir="t"/>
            </a:scene3d>
            <a:sp3d prstMaterial="flat">
              <a:bevelT w="0" h="0"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CECEE8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8D1-4456-9809-81716E21926D}"/>
              </c:ext>
            </c:extLst>
          </c:dPt>
          <c:dPt>
            <c:idx val="1"/>
            <c:bubble3D val="0"/>
            <c:spPr>
              <a:solidFill>
                <a:srgbClr val="78A9CF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D1-4456-9809-81716E21926D}"/>
              </c:ext>
            </c:extLst>
          </c:dPt>
          <c:dPt>
            <c:idx val="2"/>
            <c:bubble3D val="0"/>
            <c:spPr>
              <a:solidFill>
                <a:srgbClr val="1370AE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D1-4456-9809-81716E21926D}"/>
              </c:ext>
            </c:extLst>
          </c:dPt>
          <c:dPt>
            <c:idx val="3"/>
            <c:bubble3D val="0"/>
            <c:spPr>
              <a:solidFill>
                <a:srgbClr val="00387C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8D1-4456-9809-81716E21926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do 1 roku</c:v>
                </c:pt>
                <c:pt idx="1">
                  <c:v>1 – 3 roky</c:v>
                </c:pt>
                <c:pt idx="2">
                  <c:v>4 – 6 let</c:v>
                </c:pt>
                <c:pt idx="3">
                  <c:v>Déle</c:v>
                </c:pt>
              </c:strCache>
            </c:strRef>
          </c:cat>
          <c:val>
            <c:numRef>
              <c:f>List1!$B$2:$B$5</c:f>
              <c:numCache>
                <c:formatCode>0.00%</c:formatCode>
                <c:ptCount val="4"/>
                <c:pt idx="0">
                  <c:v>2.3255813953488372E-2</c:v>
                </c:pt>
                <c:pt idx="1">
                  <c:v>0.2558139534883721</c:v>
                </c:pt>
                <c:pt idx="2">
                  <c:v>0.32558139534883723</c:v>
                </c:pt>
                <c:pt idx="3">
                  <c:v>0.39534883720930231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D1-4456-9809-81716E21926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80026119514059091"/>
          <c:y val="0.22926436681771334"/>
          <c:w val="0.19679009597235514"/>
          <c:h val="0.280599939353846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Pokud NE, v jakém horizontu plánujete zabývat se CSR?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1"/>
              </a:solidFill>
            </a:ln>
            <a:scene3d>
              <a:camera prst="orthographicFront"/>
              <a:lightRig rig="brightRoom" dir="t"/>
            </a:scene3d>
            <a:sp3d prstMaterial="flat">
              <a:bevelT w="0" h="0"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78A9CF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7A-4031-B9B4-008D5AAFD955}"/>
              </c:ext>
            </c:extLst>
          </c:dPt>
          <c:dPt>
            <c:idx val="1"/>
            <c:bubble3D val="0"/>
            <c:spPr>
              <a:solidFill>
                <a:srgbClr val="1370AE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07A-4031-B9B4-008D5AAFD955}"/>
              </c:ext>
            </c:extLst>
          </c:dPt>
          <c:dPt>
            <c:idx val="2"/>
            <c:bubble3D val="0"/>
            <c:spPr>
              <a:solidFill>
                <a:srgbClr val="063064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0" h="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07A-4031-B9B4-008D5AAFD9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List1!$A$2:$A$4</c:f>
              <c:strCache>
                <c:ptCount val="3"/>
                <c:pt idx="0">
                  <c:v>do jednoho roku</c:v>
                </c:pt>
                <c:pt idx="1">
                  <c:v>do tří let</c:v>
                </c:pt>
                <c:pt idx="2">
                  <c:v>nepředpokládáme </c:v>
                </c:pt>
              </c:strCache>
            </c:strRef>
          </c:cat>
          <c:val>
            <c:numRef>
              <c:f>List1!$B$2:$B$4</c:f>
              <c:numCache>
                <c:formatCode>0.00%</c:formatCode>
                <c:ptCount val="3"/>
                <c:pt idx="0">
                  <c:v>0.36363636363636365</c:v>
                </c:pt>
                <c:pt idx="1">
                  <c:v>0.18181818181818182</c:v>
                </c:pt>
                <c:pt idx="2">
                  <c:v>0.45454545454545453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7A-4031-B9B4-008D5AAFD95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1438794276084649"/>
          <c:y val="0.254882039922387"/>
          <c:w val="0.28499977119206138"/>
          <c:h val="0.265493946052393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0435469736451943E-2"/>
          <c:y val="0.39903225806451614"/>
          <c:w val="0.19329094653000839"/>
          <c:h val="0.431663985550193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dirty="0" err="1"/>
              <a:t>Odkud</a:t>
            </a:r>
            <a:r>
              <a:rPr lang="en-US" sz="2000" b="0" dirty="0"/>
              <a:t> </a:t>
            </a:r>
            <a:r>
              <a:rPr lang="en-US" sz="2000" b="0" dirty="0" err="1"/>
              <a:t>jste</a:t>
            </a:r>
            <a:r>
              <a:rPr lang="en-US" sz="2000" b="0" dirty="0"/>
              <a:t> se o </a:t>
            </a:r>
            <a:r>
              <a:rPr lang="en-US" sz="2000" b="0" dirty="0" err="1"/>
              <a:t>Společenské</a:t>
            </a:r>
            <a:r>
              <a:rPr lang="en-US" sz="2000" b="0" dirty="0"/>
              <a:t> </a:t>
            </a:r>
            <a:r>
              <a:rPr lang="en-US" sz="2000" b="0" dirty="0" err="1"/>
              <a:t>odpovědnosti</a:t>
            </a:r>
            <a:r>
              <a:rPr lang="en-US" sz="2000" b="0" dirty="0"/>
              <a:t> </a:t>
            </a:r>
            <a:r>
              <a:rPr lang="en-US" sz="2000" b="0" dirty="0" err="1"/>
              <a:t>organizací</a:t>
            </a:r>
            <a:r>
              <a:rPr lang="en-US" sz="2000" b="0" dirty="0"/>
              <a:t> (CSR) </a:t>
            </a:r>
            <a:r>
              <a:rPr lang="en-US" sz="2000" b="0" dirty="0" err="1"/>
              <a:t>dozvěděli</a:t>
            </a:r>
            <a:r>
              <a:rPr lang="en-US" sz="2000" b="0" dirty="0"/>
              <a:t>?</a:t>
            </a:r>
          </a:p>
        </c:rich>
      </c:tx>
      <c:layout>
        <c:manualLayout>
          <c:xMode val="edge"/>
          <c:yMode val="edge"/>
          <c:x val="0.1321290750570128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06306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web www.narodniportal.cz </c:v>
                </c:pt>
                <c:pt idx="1">
                  <c:v>tisk</c:v>
                </c:pt>
                <c:pt idx="2">
                  <c:v>web MPO (www.mpo.cz) </c:v>
                </c:pt>
                <c:pt idx="3">
                  <c:v>od známého</c:v>
                </c:pt>
                <c:pt idx="4">
                  <c:v>konference, semináře, školení</c:v>
                </c:pt>
                <c:pt idx="5">
                  <c:v>internet</c:v>
                </c:pt>
              </c:strCache>
            </c:strRef>
          </c:cat>
          <c:val>
            <c:numRef>
              <c:f>List1!$B$2:$B$7</c:f>
              <c:numCache>
                <c:formatCode>0%</c:formatCode>
                <c:ptCount val="6"/>
                <c:pt idx="0">
                  <c:v>6.7796610169491525E-2</c:v>
                </c:pt>
                <c:pt idx="1">
                  <c:v>0.10169491525423729</c:v>
                </c:pt>
                <c:pt idx="2">
                  <c:v>0.10169491525423729</c:v>
                </c:pt>
                <c:pt idx="3">
                  <c:v>0.11864406779661017</c:v>
                </c:pt>
                <c:pt idx="4">
                  <c:v>0.3559322033898305</c:v>
                </c:pt>
                <c:pt idx="5">
                  <c:v>0.4576271186440678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76-4FAD-BC2E-E338D9958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1522848"/>
        <c:axId val="191523240"/>
      </c:barChart>
      <c:catAx>
        <c:axId val="191522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1523240"/>
        <c:crosses val="autoZero"/>
        <c:auto val="1"/>
        <c:lblAlgn val="ctr"/>
        <c:lblOffset val="100"/>
        <c:noMultiLvlLbl val="0"/>
      </c:catAx>
      <c:valAx>
        <c:axId val="19152324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152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dirty="0" err="1"/>
              <a:t>Přínos</a:t>
            </a:r>
            <a:r>
              <a:rPr lang="en-US" sz="2000" b="0" i="0" dirty="0"/>
              <a:t> </a:t>
            </a:r>
            <a:r>
              <a:rPr lang="cs-CZ" sz="2000" b="0" i="0" dirty="0"/>
              <a:t>organizace </a:t>
            </a:r>
            <a:r>
              <a:rPr lang="cs-CZ" sz="2000" b="0" i="0" dirty="0" smtClean="0"/>
              <a:t>pro </a:t>
            </a:r>
            <a:r>
              <a:rPr lang="en-US" sz="2000" b="0" i="0" dirty="0" err="1" smtClean="0"/>
              <a:t>společnost</a:t>
            </a:r>
            <a:endParaRPr lang="en-US" sz="2000" b="0" i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Přínos firmy společnosti</c:v>
                </c:pt>
              </c:strCache>
            </c:strRef>
          </c:tx>
          <c:spPr>
            <a:solidFill>
              <a:srgbClr val="00387C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sociální oblast</c:v>
                </c:pt>
                <c:pt idx="1">
                  <c:v>environmentální oblast</c:v>
                </c:pt>
                <c:pt idx="2">
                  <c:v>ekonomická oblast</c:v>
                </c:pt>
              </c:strCache>
            </c:strRef>
          </c:cat>
          <c:val>
            <c:numRef>
              <c:f>List1!$B$2:$B$4</c:f>
              <c:numCache>
                <c:formatCode>0.00%</c:formatCode>
                <c:ptCount val="3"/>
                <c:pt idx="0">
                  <c:v>0.72881355932203384</c:v>
                </c:pt>
                <c:pt idx="1">
                  <c:v>0.3559322033898305</c:v>
                </c:pt>
                <c:pt idx="2">
                  <c:v>0.32203389830508472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E7-4C11-B452-EACA6868A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1524024"/>
        <c:axId val="191524416"/>
      </c:barChart>
      <c:catAx>
        <c:axId val="19152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1524416"/>
        <c:crosses val="autoZero"/>
        <c:auto val="1"/>
        <c:lblAlgn val="ctr"/>
        <c:lblOffset val="100"/>
        <c:noMultiLvlLbl val="0"/>
      </c:catAx>
      <c:valAx>
        <c:axId val="1915244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1524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Přínos CSR </a:t>
            </a:r>
            <a:r>
              <a:rPr lang="cs-CZ" dirty="0" smtClean="0"/>
              <a:t>pro samotnou </a:t>
            </a:r>
            <a:r>
              <a:rPr lang="cs-CZ" dirty="0"/>
              <a:t>organizaci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Přínos CSR samotné organizaci</c:v>
                </c:pt>
              </c:strCache>
            </c:strRef>
          </c:tx>
          <c:spPr>
            <a:solidFill>
              <a:srgbClr val="063064"/>
            </a:solidFill>
            <a:ln>
              <a:noFill/>
            </a:ln>
            <a:effectLst/>
          </c:spPr>
          <c:invertIfNegative val="0"/>
          <c:dLbls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 </a:t>
                    </a:r>
                    <a:fld id="{37DE7830-B206-413B-A3B1-922582C36B7C}" type="VALUE">
                      <a:rPr lang="en-US" smtClean="0"/>
                      <a:pPr/>
                      <a:t>[HODNOTA]</a:t>
                    </a:fld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List1!$A$2:$A$8</c:f>
              <c:strCache>
                <c:ptCount val="7"/>
                <c:pt idx="0">
                  <c:v>zlepšení postavení firmy ve vztahu k bankám, investorům</c:v>
                </c:pt>
                <c:pt idx="1">
                  <c:v>zlepšení vztahů s municipalitou/regionem</c:v>
                </c:pt>
                <c:pt idx="2">
                  <c:v>větší loajalita zákazníků</c:v>
                </c:pt>
                <c:pt idx="3">
                  <c:v>zlepšení vztahů s obchodními partnery</c:v>
                </c:pt>
                <c:pt idx="4">
                  <c:v>zlepšení postavení firmy jako atraktivního zaměstnavatele na trhu práce</c:v>
                </c:pt>
                <c:pt idx="5">
                  <c:v>zlepšení vztahů se zaměstnanci</c:v>
                </c:pt>
                <c:pt idx="6">
                  <c:v>upevnění/rozvoj firemní kultury</c:v>
                </c:pt>
              </c:strCache>
            </c:strRef>
          </c:cat>
          <c:val>
            <c:numRef>
              <c:f>List1!$B$2:$B$8</c:f>
              <c:numCache>
                <c:formatCode>0.00%</c:formatCode>
                <c:ptCount val="7"/>
                <c:pt idx="0">
                  <c:v>0.10169491525423729</c:v>
                </c:pt>
                <c:pt idx="1">
                  <c:v>0.25423728813559321</c:v>
                </c:pt>
                <c:pt idx="2">
                  <c:v>0.28813559322033899</c:v>
                </c:pt>
                <c:pt idx="3">
                  <c:v>0.32203389830508472</c:v>
                </c:pt>
                <c:pt idx="4">
                  <c:v>0.33898305084745761</c:v>
                </c:pt>
                <c:pt idx="5">
                  <c:v>0.40677966101694918</c:v>
                </c:pt>
                <c:pt idx="6">
                  <c:v>0.55932203389830504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94-4C4A-B506-2F41397BA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1525200"/>
        <c:axId val="191525592"/>
      </c:barChart>
      <c:catAx>
        <c:axId val="191525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1525592"/>
        <c:crosses val="autoZero"/>
        <c:auto val="1"/>
        <c:lblAlgn val="ctr"/>
        <c:lblOffset val="100"/>
        <c:noMultiLvlLbl val="0"/>
      </c:catAx>
      <c:valAx>
        <c:axId val="19152559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1525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CSR má ve společnosti nastarost: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63064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C3D-4B4C-865D-3E867282760C}"/>
              </c:ext>
            </c:extLst>
          </c:dPt>
          <c:dPt>
            <c:idx val="1"/>
            <c:bubble3D val="0"/>
            <c:spPr>
              <a:solidFill>
                <a:srgbClr val="428EBE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C3D-4B4C-865D-3E867282760C}"/>
              </c:ext>
            </c:extLst>
          </c:dPt>
          <c:dPt>
            <c:idx val="2"/>
            <c:bubble3D val="0"/>
            <c:spPr>
              <a:solidFill>
                <a:srgbClr val="2EBAC1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3D-4B4C-865D-3E867282760C}"/>
              </c:ext>
            </c:extLst>
          </c:dPt>
          <c:dPt>
            <c:idx val="3"/>
            <c:bubble3D val="0"/>
            <c:spPr>
              <a:solidFill>
                <a:srgbClr val="B91989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C3D-4B4C-865D-3E867282760C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Vedení organizace</c:v>
                </c:pt>
                <c:pt idx="1">
                  <c:v>Samostatné oddělení</c:v>
                </c:pt>
                <c:pt idx="2">
                  <c:v>Samostatný specialista/tka</c:v>
                </c:pt>
                <c:pt idx="3">
                  <c:v>Nikdo</c:v>
                </c:pt>
              </c:strCache>
            </c:strRef>
          </c:cat>
          <c:val>
            <c:numRef>
              <c:f>List1!$B$2:$B$5</c:f>
              <c:numCache>
                <c:formatCode>0.00%</c:formatCode>
                <c:ptCount val="4"/>
                <c:pt idx="0">
                  <c:v>0.42372881355932202</c:v>
                </c:pt>
                <c:pt idx="1">
                  <c:v>0.28813559322033899</c:v>
                </c:pt>
                <c:pt idx="2">
                  <c:v>0.1864406779661017</c:v>
                </c:pt>
                <c:pt idx="3">
                  <c:v>0.10169491525423729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3D-4B4C-865D-3E8672827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354351539390913"/>
          <c:y val="0.14312911809811302"/>
          <c:w val="0.4185199766695829"/>
          <c:h val="0.673347068938897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F3B-46A8-97F8-07F48883CA78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F3B-46A8-97F8-07F48883CA78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0.52539999999999998</c:v>
                </c:pt>
                <c:pt idx="1">
                  <c:v>0.47457627118644069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70-4A7B-9C18-151BDBA77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659907094946469"/>
          <c:y val="0.18099765454850059"/>
          <c:w val="9.804621644516659E-2"/>
          <c:h val="0.505470486401965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rgbClr val="063064"/>
            </a:solidFill>
            <a:ln>
              <a:noFill/>
            </a:ln>
            <a:effectLst/>
          </c:spPr>
          <c:invertIfNegative val="0"/>
          <c:cat>
            <c:strRef>
              <c:f>List1!$A$2:$A$11</c:f>
              <c:strCache>
                <c:ptCount val="10"/>
                <c:pt idx="0">
                  <c:v>Mezinárodní spolupráce</c:v>
                </c:pt>
                <c:pt idx="1">
                  <c:v>Ochrana zájmů spotřebitelů</c:v>
                </c:pt>
                <c:pt idx="2">
                  <c:v>Šíření, implementace a dodržování mezin.standardů chování</c:v>
                </c:pt>
                <c:pt idx="3">
                  <c:v>Dodržování lidských práv</c:v>
                </c:pt>
                <c:pt idx="4">
                  <c:v>Oceňování organizací za společenskou odpovědnost</c:v>
                </c:pt>
                <c:pt idx="5">
                  <c:v>Úloha orgánů veřejné správy</c:v>
                </c:pt>
                <c:pt idx="6">
                  <c:v>Propagace a podpora konceptu společenské odpovědnosti</c:v>
                </c:pt>
                <c:pt idx="7">
                  <c:v>Vzdělávání a výzkum v oblasti společenské odpovědnosti</c:v>
                </c:pt>
                <c:pt idx="8">
                  <c:v>Dialog a spolupráce zainteresovaných stran CSR</c:v>
                </c:pt>
                <c:pt idx="9">
                  <c:v>Sociální podnikání</c:v>
                </c:pt>
              </c:strCache>
            </c:strRef>
          </c:cat>
          <c:val>
            <c:numRef>
              <c:f>List1!$B$2:$B$11</c:f>
              <c:numCache>
                <c:formatCode>0.00</c:formatCode>
                <c:ptCount val="10"/>
                <c:pt idx="0">
                  <c:v>2.5</c:v>
                </c:pt>
                <c:pt idx="1">
                  <c:v>2.4666666666666668</c:v>
                </c:pt>
                <c:pt idx="2">
                  <c:v>2.3666666666666667</c:v>
                </c:pt>
                <c:pt idx="3">
                  <c:v>2.2999999999999998</c:v>
                </c:pt>
                <c:pt idx="4">
                  <c:v>2.2999999999999998</c:v>
                </c:pt>
                <c:pt idx="5">
                  <c:v>2.2666666666666666</c:v>
                </c:pt>
                <c:pt idx="6">
                  <c:v>2.1</c:v>
                </c:pt>
                <c:pt idx="7">
                  <c:v>2.0666666666666669</c:v>
                </c:pt>
                <c:pt idx="8">
                  <c:v>1.9666666666666666</c:v>
                </c:pt>
                <c:pt idx="9">
                  <c:v>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B0-4E9E-8614-1809D6B14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132248"/>
        <c:axId val="193132640"/>
      </c:barChart>
      <c:catAx>
        <c:axId val="193132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132640"/>
        <c:crosses val="autoZero"/>
        <c:auto val="1"/>
        <c:lblAlgn val="ctr"/>
        <c:lblOffset val="100"/>
        <c:noMultiLvlLbl val="0"/>
      </c:catAx>
      <c:valAx>
        <c:axId val="193132640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13224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rgbClr val="063064"/>
            </a:solidFill>
            <a:ln>
              <a:noFill/>
            </a:ln>
            <a:effectLst/>
          </c:spPr>
          <c:invertIfNegative val="0"/>
          <c:cat>
            <c:strRef>
              <c:f>List1!$A$2:$A$9</c:f>
              <c:strCache>
                <c:ptCount val="8"/>
                <c:pt idx="0">
                  <c:v>Cena hejtmana za CSR</c:v>
                </c:pt>
                <c:pt idx="1">
                  <c:v>Newsletter Platformy zainteresovaných stran CSR</c:v>
                </c:pt>
                <c:pt idx="2">
                  <c:v>Podpora udržitelného podnikání a národních cen za CSR</c:v>
                </c:pt>
                <c:pt idx="3">
                  <c:v>Národní cena ČR za CSR a udržitelný rozvoj </c:v>
                </c:pt>
                <c:pt idx="4">
                  <c:v>Příručka CSR pro veřejnou správu</c:v>
                </c:pt>
                <c:pt idx="5">
                  <c:v>Vytvoření Platformy zainteresovaných stran CSR</c:v>
                </c:pt>
                <c:pt idx="6">
                  <c:v>Národní informační portál o CSR (www.narodniportal.cz)</c:v>
                </c:pt>
                <c:pt idx="7">
                  <c:v>Spolupráce s UN Global Compact v ČR</c:v>
                </c:pt>
              </c:strCache>
            </c:strRef>
          </c:cat>
          <c:val>
            <c:numRef>
              <c:f>List1!$B$2:$B$9</c:f>
              <c:numCache>
                <c:formatCode>General</c:formatCode>
                <c:ptCount val="8"/>
                <c:pt idx="0">
                  <c:v>2.7419354838709675</c:v>
                </c:pt>
                <c:pt idx="1">
                  <c:v>2.5483870967741935</c:v>
                </c:pt>
                <c:pt idx="2">
                  <c:v>2.4193548387096775</c:v>
                </c:pt>
                <c:pt idx="3">
                  <c:v>2.225806451612903</c:v>
                </c:pt>
                <c:pt idx="4">
                  <c:v>2.193548387096774</c:v>
                </c:pt>
                <c:pt idx="5">
                  <c:v>2.129032258064516</c:v>
                </c:pt>
                <c:pt idx="6">
                  <c:v>2.032258064516129</c:v>
                </c:pt>
                <c:pt idx="7">
                  <c:v>1.967741935483871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47D-4D69-9BE9-420590780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3133424"/>
        <c:axId val="193133816"/>
      </c:barChart>
      <c:catAx>
        <c:axId val="193133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133816"/>
        <c:crosses val="autoZero"/>
        <c:auto val="1"/>
        <c:lblAlgn val="ctr"/>
        <c:lblOffset val="100"/>
        <c:noMultiLvlLbl val="0"/>
      </c:catAx>
      <c:valAx>
        <c:axId val="19313381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3133424"/>
        <c:crosses val="autoZero"/>
        <c:crossBetween val="between"/>
        <c:majorUnit val="0.5"/>
        <c:min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931-4F63-899B-51772CA4AB00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31-4F63-899B-51772CA4AB0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0.80645161290322576</c:v>
                </c:pt>
                <c:pt idx="1">
                  <c:v>0.19354838709677419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31-4F63-899B-51772CA4A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982408448943887"/>
          <c:y val="0.18285726252303569"/>
          <c:w val="0.13651171360821759"/>
          <c:h val="0.29740604232981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0A6-4FD6-84AB-B1C4EAD7BB70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A6-4FD6-84AB-B1C4EAD7BB70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0.6271186440677966</c:v>
                </c:pt>
                <c:pt idx="1">
                  <c:v>0.3728813559322034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31-4F63-899B-51772CA4A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780034399586494"/>
          <c:y val="0.18285726252303569"/>
          <c:w val="0.14608786855940423"/>
          <c:h val="0.29740604232981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0CE-4DAD-B1C4-0A3BDAB1A1AA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CE-4DAD-B1C4-0A3BDAB1A1A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0.4576271186440678</c:v>
                </c:pt>
                <c:pt idx="1">
                  <c:v>0.5423728813559322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31-4F63-899B-51772CA4A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895635760968069"/>
          <c:y val="0.11035933260430957"/>
          <c:w val="0.15326563963203027"/>
          <c:h val="0.29740604232981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805-4221-9483-647CACE837A8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05-4221-9483-647CACE837A8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0.66101694915254239</c:v>
                </c:pt>
                <c:pt idx="1">
                  <c:v>0.33898305084745761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31-4F63-899B-51772CA4A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982408448943887"/>
          <c:y val="0.18285726252303569"/>
          <c:w val="7.9805545140190809E-2"/>
          <c:h val="0.29740604232981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BD9-4BCB-B567-269AC4A10B67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BD9-4BCB-B567-269AC4A10B6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BD9-4BCB-B567-269AC4A10B6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BD9-4BCB-B567-269AC4A10B67}"/>
                </c:ex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0.50847457627118642</c:v>
                </c:pt>
                <c:pt idx="1">
                  <c:v>0.49152542372881358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31-4F63-899B-51772CA4A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982408448943887"/>
          <c:y val="0.18285726252303569"/>
          <c:w val="7.9805545140190809E-2"/>
          <c:h val="0.29740604232981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BD9-4BCB-B567-269AC4A10B67}"/>
              </c:ext>
            </c:extLst>
          </c:dPt>
          <c:dPt>
            <c:idx val="1"/>
            <c:bubble3D val="0"/>
            <c:spPr>
              <a:solidFill>
                <a:srgbClr val="BB05B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BD9-4BCB-B567-269AC4A10B67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BD9-4BCB-B567-269AC4A10B6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BD9-4BCB-B567-269AC4A10B67}"/>
                </c:ex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Ano</c:v>
                </c:pt>
                <c:pt idx="1">
                  <c:v>Ne</c:v>
                </c:pt>
              </c:strCache>
            </c:strRef>
          </c:cat>
          <c:val>
            <c:numRef>
              <c:f>List1!$B$2:$B$3</c:f>
              <c:numCache>
                <c:formatCode>0.00%</c:formatCode>
                <c:ptCount val="2"/>
                <c:pt idx="0">
                  <c:v>0.67796610169491522</c:v>
                </c:pt>
                <c:pt idx="1">
                  <c:v>0.32203389830508472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31-4F63-899B-51772CA4A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45169182181869"/>
          <c:y val="0.18285726252303569"/>
          <c:w val="0.11109465678957342"/>
          <c:h val="0.29740604232981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11672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23.4.2018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23.4.2018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904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444500" y="446088"/>
            <a:ext cx="8242300" cy="184665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Strategický dokument „Národní akční plán společenské odpovědnosti organizací v České republice“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Září 2014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cs-CZ" dirty="0" smtClean="0"/>
              <a:t>Společenská odpovědnost organizací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444500" y="1000086"/>
            <a:ext cx="8242300" cy="4654589"/>
          </a:xfrm>
        </p:spPr>
        <p:txBody>
          <a:bodyPr/>
          <a:lstStyle>
            <a:lvl1pPr>
              <a:defRPr baseline="0"/>
            </a:lvl1pPr>
            <a:lvl2pPr marL="360362" indent="0">
              <a:buNone/>
              <a:defRPr/>
            </a:lvl2pPr>
          </a:lstStyle>
          <a:p>
            <a:pPr lvl="0"/>
            <a:r>
              <a:rPr lang="cs-CZ" dirty="0" smtClean="0"/>
              <a:t>Společenská odpovědnost organizací (</a:t>
            </a:r>
            <a:r>
              <a:rPr lang="cs-CZ" dirty="0" err="1" smtClean="0"/>
              <a:t>Corporate</a:t>
            </a:r>
            <a:r>
              <a:rPr lang="cs-CZ" dirty="0" smtClean="0"/>
              <a:t> </a:t>
            </a:r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 err="1" smtClean="0"/>
              <a:t>Responsibility</a:t>
            </a:r>
            <a:r>
              <a:rPr lang="cs-CZ" dirty="0" smtClean="0"/>
              <a:t>) se ve světě objevila počátkem 2. poloviny 20. století</a:t>
            </a:r>
          </a:p>
          <a:p>
            <a:pPr lvl="0"/>
            <a:r>
              <a:rPr lang="cs-CZ" dirty="0" smtClean="0"/>
              <a:t>Znamená takový způsob vedení a budování vztahů s partnery, který přispívá ke zlepšení reputace a důvěryhodnosti všech organizací</a:t>
            </a:r>
          </a:p>
          <a:p>
            <a:pPr lvl="0"/>
            <a:r>
              <a:rPr lang="cs-CZ" dirty="0" smtClean="0"/>
              <a:t>Jde o průřezovou problematiku, která se dotýká širokého spektra aspektů – sociálního, environmentálního a ekonomického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/>
          <a:lstStyle/>
          <a:p>
            <a:fld id="{32D6C87F-15F7-4C70-A3F3-B93C7712EBB1}" type="datetimeFigureOut">
              <a:rPr lang="cs-CZ" smtClean="0"/>
              <a:t>23.4.2018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/>
          <a:lstStyle/>
          <a:p>
            <a:fld id="{2E0AA121-28D4-40A0-8CF2-9C820D0429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7647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 smtClean="0">
                <a:solidFill>
                  <a:schemeClr val="bg1"/>
                </a:solidFill>
              </a:rPr>
              <a:t>MPO</a:t>
            </a:r>
          </a:p>
          <a:p>
            <a:r>
              <a:rPr lang="cs-CZ" sz="900" dirty="0" smtClean="0">
                <a:solidFill>
                  <a:schemeClr val="bg1"/>
                </a:solidFill>
              </a:rPr>
              <a:t>Odbor podnikatelského </a:t>
            </a:r>
            <a:r>
              <a:rPr lang="cs-CZ" sz="900" smtClean="0">
                <a:solidFill>
                  <a:schemeClr val="bg1"/>
                </a:solidFill>
              </a:rPr>
              <a:t>prostředí         a vnitřního obchodu</a:t>
            </a:r>
            <a:endParaRPr lang="cs-CZ" sz="900" dirty="0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 smtClean="0">
                <a:solidFill>
                  <a:schemeClr val="bg1"/>
                </a:solidFill>
              </a:rPr>
              <a:t> </a:t>
            </a:r>
            <a:endParaRPr lang="cs-CZ" sz="900" dirty="0">
              <a:solidFill>
                <a:schemeClr val="bg1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980211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8722" y="1192696"/>
            <a:ext cx="8478078" cy="1212573"/>
          </a:xfrm>
        </p:spPr>
        <p:txBody>
          <a:bodyPr/>
          <a:lstStyle/>
          <a:p>
            <a:r>
              <a:rPr lang="cs-CZ" sz="3600" dirty="0" smtClean="0"/>
              <a:t>Vyhodnocení  dotazníkového průzkumu CSR</a:t>
            </a:r>
            <a:endParaRPr lang="cs-CZ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3349487"/>
            <a:ext cx="8242300" cy="2236304"/>
          </a:xfrm>
        </p:spPr>
        <p:txBody>
          <a:bodyPr/>
          <a:lstStyle/>
          <a:p>
            <a:r>
              <a:rPr lang="cs-CZ" sz="1800" dirty="0" smtClean="0"/>
              <a:t>Ing. Miroslav Svoboda, Ph.D</a:t>
            </a:r>
            <a:r>
              <a:rPr lang="cs-CZ" sz="1800" dirty="0"/>
              <a:t>. </a:t>
            </a:r>
            <a:endParaRPr lang="cs-CZ" sz="1800" dirty="0" smtClean="0"/>
          </a:p>
          <a:p>
            <a:r>
              <a:rPr lang="cs-CZ" sz="1800" dirty="0" smtClean="0"/>
              <a:t>odbor </a:t>
            </a:r>
            <a:r>
              <a:rPr lang="cs-CZ" sz="1800" dirty="0"/>
              <a:t>podnikatelského prostředí </a:t>
            </a:r>
          </a:p>
          <a:p>
            <a:r>
              <a:rPr lang="cs-CZ" sz="1800" dirty="0"/>
              <a:t>a vnitřního obchodu</a:t>
            </a:r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                      Dotazník k CSR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/>
              <a:t>22 otázek</a:t>
            </a:r>
          </a:p>
          <a:p>
            <a:r>
              <a:rPr lang="cs-CZ" dirty="0" smtClean="0"/>
              <a:t>prosinec 2017 – březen 2018</a:t>
            </a:r>
          </a:p>
          <a:p>
            <a:r>
              <a:rPr lang="cs-CZ" dirty="0" smtClean="0"/>
              <a:t>weby (MPO, </a:t>
            </a:r>
            <a:r>
              <a:rPr lang="cs-CZ" dirty="0" err="1" smtClean="0"/>
              <a:t>businessinfo</a:t>
            </a:r>
            <a:r>
              <a:rPr lang="cs-CZ" dirty="0" smtClean="0"/>
              <a:t>, Národní portál) </a:t>
            </a:r>
          </a:p>
          <a:p>
            <a:r>
              <a:rPr lang="cs-CZ" dirty="0" smtClean="0"/>
              <a:t>emaily (ministerstva, asociace, svazy a VŠ)</a:t>
            </a:r>
          </a:p>
          <a:p>
            <a:r>
              <a:rPr lang="cs-CZ" dirty="0" smtClean="0"/>
              <a:t>73 respondentů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946" y="3214045"/>
            <a:ext cx="3085853" cy="244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37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A137D5D-640F-4F57-92B1-C4250952D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719" y="248478"/>
            <a:ext cx="7200900" cy="884583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Složení respondentů</a:t>
            </a:r>
            <a:endParaRPr lang="cs-CZ" dirty="0"/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EBC5B8BA-77A7-4364-ADD2-16388D68EC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2526790"/>
              </p:ext>
            </p:extLst>
          </p:nvPr>
        </p:nvGraphicFramePr>
        <p:xfrm>
          <a:off x="387626" y="1361661"/>
          <a:ext cx="7593496" cy="363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3666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49835CE-C6D8-47DE-BABA-6F5D04758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96" y="417444"/>
            <a:ext cx="8130207" cy="1151660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Pokud se zabýváte CSR, pod jaký sektor vaše organizace spadá</a:t>
            </a:r>
            <a:r>
              <a:rPr lang="cs-CZ" dirty="0" smtClean="0"/>
              <a:t>? </a:t>
            </a:r>
            <a:br>
              <a:rPr lang="cs-CZ" dirty="0" smtClean="0"/>
            </a:br>
            <a:r>
              <a:rPr lang="cs-CZ" dirty="0" smtClean="0"/>
              <a:t>                                                             </a:t>
            </a:r>
            <a:r>
              <a:rPr lang="cs-CZ" dirty="0" smtClean="0">
                <a:solidFill>
                  <a:srgbClr val="FF0000"/>
                </a:solidFill>
              </a:rPr>
              <a:t>80 %</a:t>
            </a:r>
            <a:endParaRPr lang="cs-CZ" dirty="0">
              <a:solidFill>
                <a:srgbClr val="FF0000"/>
              </a:solidFill>
            </a:endParaRPr>
          </a:p>
        </p:txBody>
      </p:sp>
      <p:graphicFrame>
        <p:nvGraphicFramePr>
          <p:cNvPr id="4" name="Zástupný symbol pro obsah 5">
            <a:extLst>
              <a:ext uri="{FF2B5EF4-FFF2-40B4-BE49-F238E27FC236}">
                <a16:creationId xmlns:a16="http://schemas.microsoft.com/office/drawing/2014/main" xmlns="" id="{02AA15E2-E627-428F-B9FF-D6A4D77830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0818510"/>
              </p:ext>
            </p:extLst>
          </p:nvPr>
        </p:nvGraphicFramePr>
        <p:xfrm>
          <a:off x="1047490" y="1978722"/>
          <a:ext cx="3164681" cy="2316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xmlns="" id="{156DCD93-DF56-45FB-B8F4-3309D9942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202896"/>
              </p:ext>
            </p:extLst>
          </p:nvPr>
        </p:nvGraphicFramePr>
        <p:xfrm>
          <a:off x="2504661" y="2166730"/>
          <a:ext cx="5307496" cy="3240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5476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CCC0B5C-FA8D-4684-BFD1-45F6239E2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357810"/>
            <a:ext cx="8193415" cy="1003852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Jak dlouho se vaše organizace zabývá CSR?</a:t>
            </a:r>
          </a:p>
        </p:txBody>
      </p:sp>
      <p:graphicFrame>
        <p:nvGraphicFramePr>
          <p:cNvPr id="7" name="Zástupný symbol pro obsah 5">
            <a:extLst>
              <a:ext uri="{FF2B5EF4-FFF2-40B4-BE49-F238E27FC236}">
                <a16:creationId xmlns:a16="http://schemas.microsoft.com/office/drawing/2014/main" xmlns="" id="{463AF3A8-3147-40A6-8EC3-E1824B7902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9537"/>
              </p:ext>
            </p:extLst>
          </p:nvPr>
        </p:nvGraphicFramePr>
        <p:xfrm>
          <a:off x="625077" y="1747479"/>
          <a:ext cx="4394183" cy="3480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xmlns="" id="{94FD30F6-619D-4C8E-903E-D07184DA35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9856953"/>
              </p:ext>
            </p:extLst>
          </p:nvPr>
        </p:nvGraphicFramePr>
        <p:xfrm>
          <a:off x="-258416" y="1747479"/>
          <a:ext cx="9312964" cy="3696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B16AA637-FD29-4D75-8545-82580A2F2664}"/>
              </a:ext>
            </a:extLst>
          </p:cNvPr>
          <p:cNvSpPr txBox="1"/>
          <p:nvPr/>
        </p:nvSpPr>
        <p:spPr>
          <a:xfrm>
            <a:off x="1028701" y="5466511"/>
            <a:ext cx="7661672" cy="4702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cs-CZ" sz="135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81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571CA7E-1C17-4BE6-8D48-55F2A8F0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469181"/>
            <a:ext cx="8130208" cy="1021689"/>
          </a:xfrm>
        </p:spPr>
        <p:txBody>
          <a:bodyPr>
            <a:noAutofit/>
          </a:bodyPr>
          <a:lstStyle/>
          <a:p>
            <a:pPr algn="ctr"/>
            <a:r>
              <a:rPr lang="cs-CZ" dirty="0" smtClean="0"/>
              <a:t>Pokud se dosud nezabýváte CSR, plánujete </a:t>
            </a:r>
            <a:r>
              <a:rPr lang="cs-CZ" dirty="0"/>
              <a:t>se CSR zabývat</a:t>
            </a:r>
            <a:r>
              <a:rPr lang="cs-CZ" dirty="0" smtClean="0"/>
              <a:t>?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                                                               </a:t>
            </a:r>
            <a:r>
              <a:rPr lang="cs-CZ" dirty="0" smtClean="0">
                <a:solidFill>
                  <a:srgbClr val="FF0000"/>
                </a:solidFill>
              </a:rPr>
              <a:t>20 %</a:t>
            </a:r>
            <a:endParaRPr lang="cs-CZ" dirty="0">
              <a:solidFill>
                <a:srgbClr val="FF0000"/>
              </a:solidFill>
            </a:endParaRPr>
          </a:p>
        </p:txBody>
      </p:sp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xmlns="" id="{4932670B-DD7F-41E4-9B6F-2F8C57B3E1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989516"/>
              </p:ext>
            </p:extLst>
          </p:nvPr>
        </p:nvGraphicFramePr>
        <p:xfrm>
          <a:off x="129209" y="1628776"/>
          <a:ext cx="8904063" cy="3937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Zástupný symbol pro obsah 5">
            <a:extLst>
              <a:ext uri="{FF2B5EF4-FFF2-40B4-BE49-F238E27FC236}">
                <a16:creationId xmlns:a16="http://schemas.microsoft.com/office/drawing/2014/main" xmlns="" id="{A9688922-1161-49D4-BD54-D75AD1EDBE4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21506" y="1918098"/>
          <a:ext cx="3621882" cy="2721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ovéPole 23">
            <a:extLst>
              <a:ext uri="{FF2B5EF4-FFF2-40B4-BE49-F238E27FC236}">
                <a16:creationId xmlns:a16="http://schemas.microsoft.com/office/drawing/2014/main" xmlns="" id="{B50DE812-F411-468A-8053-640D7FE060FA}"/>
              </a:ext>
            </a:extLst>
          </p:cNvPr>
          <p:cNvSpPr txBox="1"/>
          <p:nvPr/>
        </p:nvSpPr>
        <p:spPr>
          <a:xfrm>
            <a:off x="1146573" y="5447111"/>
            <a:ext cx="7538842" cy="4702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cs-CZ" sz="135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3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07B4DEC-258B-4218-B942-794FA82A5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59025"/>
            <a:ext cx="7200900" cy="974035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Informační zdroje</a:t>
            </a:r>
          </a:p>
        </p:txBody>
      </p:sp>
      <p:graphicFrame>
        <p:nvGraphicFramePr>
          <p:cNvPr id="15" name="Zástupný symbol pro obsah 14">
            <a:extLst>
              <a:ext uri="{FF2B5EF4-FFF2-40B4-BE49-F238E27FC236}">
                <a16:creationId xmlns:a16="http://schemas.microsoft.com/office/drawing/2014/main" xmlns="" id="{7CEFFAE8-B2B1-48B6-BF5D-8EC6A41766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5811753"/>
              </p:ext>
            </p:extLst>
          </p:nvPr>
        </p:nvGraphicFramePr>
        <p:xfrm>
          <a:off x="1194793" y="1341964"/>
          <a:ext cx="7500938" cy="3985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3600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B39F94F-B218-4E89-93A3-DFB703BA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98174"/>
            <a:ext cx="7200900" cy="596348"/>
          </a:xfrm>
        </p:spPr>
        <p:txBody>
          <a:bodyPr>
            <a:noAutofit/>
          </a:bodyPr>
          <a:lstStyle/>
          <a:p>
            <a:pPr algn="ctr"/>
            <a:r>
              <a:rPr lang="cs-CZ" sz="3000" dirty="0"/>
              <a:t>Přínosy CSR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CEACC69D-BB01-4814-99D3-9C2CDE1118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178333"/>
              </p:ext>
            </p:extLst>
          </p:nvPr>
        </p:nvGraphicFramePr>
        <p:xfrm>
          <a:off x="204186" y="1789510"/>
          <a:ext cx="3453413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xmlns="" id="{B2DB5F9A-3CEF-4AC1-929F-1CF57A25A9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184894"/>
              </p:ext>
            </p:extLst>
          </p:nvPr>
        </p:nvGraphicFramePr>
        <p:xfrm>
          <a:off x="3400148" y="1789510"/>
          <a:ext cx="5624583" cy="3921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692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7F6EE30-EA4D-4A32-A467-4543CFEED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08113"/>
            <a:ext cx="7200900" cy="606287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Kdo se ve vaší firmě zabývá CSR?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DF71BEDD-9DEC-4DCB-ADFA-4F305B215C6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028700" y="1600200"/>
          <a:ext cx="7725966" cy="3521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A9163B4B-47F4-4647-8245-F7C1AC6413C8}"/>
              </a:ext>
            </a:extLst>
          </p:cNvPr>
          <p:cNvSpPr txBox="1"/>
          <p:nvPr/>
        </p:nvSpPr>
        <p:spPr>
          <a:xfrm>
            <a:off x="942976" y="5257801"/>
            <a:ext cx="7811690" cy="63858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cs-CZ" sz="135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73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4F8AFFD-A6F2-4E64-90FF-45C99C290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278297"/>
            <a:ext cx="8030818" cy="983973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Které aktivity </a:t>
            </a:r>
            <a:r>
              <a:rPr lang="cs-CZ" dirty="0" smtClean="0"/>
              <a:t>CSR ve </a:t>
            </a:r>
            <a:r>
              <a:rPr lang="cs-CZ" dirty="0"/>
              <a:t>vaší organizaci považujete za nejpřínosnější? 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A333E421-91D1-47E8-8122-5C229E0B0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431235"/>
            <a:ext cx="7479196" cy="4104861"/>
          </a:xfrm>
        </p:spPr>
        <p:txBody>
          <a:bodyPr>
            <a:normAutofit/>
          </a:bodyPr>
          <a:lstStyle/>
          <a:p>
            <a:pPr lvl="1"/>
            <a:r>
              <a:rPr lang="cs-CZ" sz="1800" dirty="0" smtClean="0"/>
              <a:t>Péče </a:t>
            </a:r>
            <a:r>
              <a:rPr lang="cs-CZ" sz="1800" dirty="0"/>
              <a:t>o zaměstnance: svoboda v práci, zlepšování životního prostoru, flexibilní práce pro rodiče malých dětí, osvětová činnost v oblasti slaďování práce a rodiny, služby hlídání dětí ve firmách </a:t>
            </a:r>
          </a:p>
          <a:p>
            <a:pPr lvl="1"/>
            <a:r>
              <a:rPr lang="cs-CZ" sz="1800" dirty="0"/>
              <a:t>Sociální oblast: podpora uplatnitelnosti sociálně slabých jednotlivců a příslušníků skupin: cizinci, lidé, kteří měli ztížený pracovní start, lidí s hendikepem, senioři, ženy po rodičovské dovolené apod.</a:t>
            </a:r>
          </a:p>
          <a:p>
            <a:pPr lvl="1"/>
            <a:r>
              <a:rPr lang="cs-CZ" sz="1800" dirty="0" smtClean="0"/>
              <a:t>Dárcovství</a:t>
            </a:r>
            <a:endParaRPr lang="cs-CZ" sz="1800" dirty="0"/>
          </a:p>
          <a:p>
            <a:pPr lvl="1"/>
            <a:r>
              <a:rPr lang="cs-CZ" sz="1800" dirty="0"/>
              <a:t>Dobrovolnictví</a:t>
            </a:r>
          </a:p>
          <a:p>
            <a:pPr lvl="1"/>
            <a:r>
              <a:rPr lang="cs-CZ" sz="1800" dirty="0" smtClean="0"/>
              <a:t>Environmentální odpovědnost s konkrétním dopadem : péče </a:t>
            </a:r>
            <a:r>
              <a:rPr lang="cs-CZ" sz="1800" dirty="0"/>
              <a:t>o </a:t>
            </a:r>
            <a:r>
              <a:rPr lang="cs-CZ" sz="1800" dirty="0" smtClean="0"/>
              <a:t>okolí, </a:t>
            </a:r>
            <a:r>
              <a:rPr lang="cs-CZ" sz="1800" dirty="0"/>
              <a:t>používání ekologických čisticích </a:t>
            </a:r>
            <a:r>
              <a:rPr lang="cs-CZ" sz="1800" dirty="0" err="1" smtClean="0"/>
              <a:t>prostředků,atd</a:t>
            </a:r>
            <a:r>
              <a:rPr lang="cs-CZ" sz="1800" dirty="0" smtClean="0"/>
              <a:t>.</a:t>
            </a:r>
            <a:endParaRPr lang="cs-CZ" sz="1800" dirty="0"/>
          </a:p>
          <a:p>
            <a:pPr marL="397764" lvl="1" indent="0">
              <a:buNone/>
            </a:pPr>
            <a:endParaRPr lang="cs-CZ" sz="1600" dirty="0"/>
          </a:p>
          <a:p>
            <a:pPr marL="360362" lvl="1" indent="0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959923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4F8AFFD-A6F2-4E64-90FF-45C99C290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566530"/>
            <a:ext cx="8428382" cy="606288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Znáte „Národní akční plán společenské odpovědnosti organizací v České republice“?</a:t>
            </a:r>
          </a:p>
        </p:txBody>
      </p:sp>
      <p:graphicFrame>
        <p:nvGraphicFramePr>
          <p:cNvPr id="5" name="Zástupný symbol pro obsah 4">
            <a:extLst>
              <a:ext uri="{FF2B5EF4-FFF2-40B4-BE49-F238E27FC236}">
                <a16:creationId xmlns:a16="http://schemas.microsoft.com/office/drawing/2014/main" xmlns="" id="{7FD43295-4810-41B4-A5B6-979CA45C7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123607"/>
              </p:ext>
            </p:extLst>
          </p:nvPr>
        </p:nvGraphicFramePr>
        <p:xfrm>
          <a:off x="1028699" y="1987826"/>
          <a:ext cx="7717735" cy="3269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1677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DA7A1EB-07D4-4D86-AD08-6F8DF9110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8539"/>
            <a:ext cx="7200900" cy="1182757"/>
          </a:xfrm>
        </p:spPr>
        <p:txBody>
          <a:bodyPr>
            <a:noAutofit/>
          </a:bodyPr>
          <a:lstStyle/>
          <a:p>
            <a:pPr algn="ctr"/>
            <a:r>
              <a:rPr lang="cs-CZ" sz="2400" dirty="0"/>
              <a:t>Která subkapitola „Národního akčního plánu společenské odpovědnosti organizací v ČR“ Vás zaujala nejvíce?</a:t>
            </a:r>
            <a:br>
              <a:rPr lang="cs-CZ" sz="2400" dirty="0"/>
            </a:br>
            <a:endParaRPr lang="cs-CZ" sz="2400" dirty="0"/>
          </a:p>
        </p:txBody>
      </p:sp>
      <p:graphicFrame>
        <p:nvGraphicFramePr>
          <p:cNvPr id="11" name="Zástupný symbol pro obsah 10">
            <a:extLst>
              <a:ext uri="{FF2B5EF4-FFF2-40B4-BE49-F238E27FC236}">
                <a16:creationId xmlns:a16="http://schemas.microsoft.com/office/drawing/2014/main" xmlns="" id="{32380FCA-C33C-4798-AACD-A5F8E45F9D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295137"/>
              </p:ext>
            </p:extLst>
          </p:nvPr>
        </p:nvGraphicFramePr>
        <p:xfrm>
          <a:off x="204186" y="1251444"/>
          <a:ext cx="8939814" cy="390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xmlns="" id="{A204A8A2-7A1A-4E65-B3FD-01C6FEE8A5E9}"/>
              </a:ext>
            </a:extLst>
          </p:cNvPr>
          <p:cNvSpPr txBox="1"/>
          <p:nvPr/>
        </p:nvSpPr>
        <p:spPr>
          <a:xfrm>
            <a:off x="1028701" y="5214937"/>
            <a:ext cx="7690757" cy="7454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cs-CZ" sz="1400" b="1" i="1" dirty="0">
                <a:solidFill>
                  <a:schemeClr val="bg2">
                    <a:lumMod val="10000"/>
                  </a:schemeClr>
                </a:solidFill>
              </a:rPr>
              <a:t>Data vyhodnocena na základě průměrné známky jednotlivých aktivit, kde 1 je nejlepší a 3 nejhorší.</a:t>
            </a:r>
          </a:p>
        </p:txBody>
      </p:sp>
    </p:spTree>
    <p:extLst>
      <p:ext uri="{BB962C8B-B14F-4D97-AF65-F5344CB8AC3E}">
        <p14:creationId xmlns:p14="http://schemas.microsoft.com/office/powerpoint/2010/main" val="2144162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220C10F-5F59-4C04-B47E-E706F8108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96" y="238540"/>
            <a:ext cx="7722704" cy="1272208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Co Vám v „Národním akčním plánu společenské odpovědnosti organizací v České republice“ </a:t>
            </a:r>
            <a:r>
              <a:rPr lang="cs-CZ" sz="2800" dirty="0" smtClean="0"/>
              <a:t>chybí?</a:t>
            </a:r>
            <a:r>
              <a:rPr lang="cs-CZ" sz="2800" dirty="0"/>
              <a:t/>
            </a:r>
            <a:br>
              <a:rPr lang="cs-CZ" sz="2800" dirty="0"/>
            </a:br>
            <a:endParaRPr lang="cs-CZ" sz="2800" dirty="0"/>
          </a:p>
        </p:txBody>
      </p:sp>
      <p:sp>
        <p:nvSpPr>
          <p:cNvPr id="4" name="Zástupný symbol pro obsah 5">
            <a:extLst>
              <a:ext uri="{FF2B5EF4-FFF2-40B4-BE49-F238E27FC236}">
                <a16:creationId xmlns:a16="http://schemas.microsoft.com/office/drawing/2014/main" xmlns="" id="{B048A91D-8513-4A55-8EB2-8CE40310C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182757"/>
            <a:ext cx="7479196" cy="5317433"/>
          </a:xfrm>
        </p:spPr>
        <p:txBody>
          <a:bodyPr>
            <a:normAutofit/>
          </a:bodyPr>
          <a:lstStyle/>
          <a:p>
            <a:pPr lvl="1"/>
            <a:r>
              <a:rPr lang="cs-CZ" sz="1600" dirty="0" smtClean="0"/>
              <a:t>Dle </a:t>
            </a:r>
            <a:r>
              <a:rPr lang="cs-CZ" sz="1600" dirty="0"/>
              <a:t>čeho se společenská odpovědnost organizací posuzuje, resp. co (systém, model, norma, ukazatele, kritéria...) je měřítkem posouzení a srovnání</a:t>
            </a:r>
          </a:p>
          <a:p>
            <a:pPr lvl="1"/>
            <a:r>
              <a:rPr lang="cs-CZ" sz="1600" dirty="0"/>
              <a:t>Větší důraz na společenskou odpovědnost mimo mateřskou organizaci, větší propojení u </a:t>
            </a:r>
            <a:r>
              <a:rPr lang="cs-CZ" sz="1600" dirty="0" err="1"/>
              <a:t>korporátu</a:t>
            </a:r>
            <a:r>
              <a:rPr lang="cs-CZ" sz="1600" dirty="0"/>
              <a:t> na neziskové organizace realizující služby obecného hospodářského zájmu</a:t>
            </a:r>
          </a:p>
          <a:p>
            <a:pPr lvl="1"/>
            <a:r>
              <a:rPr lang="cs-CZ" sz="1600" dirty="0"/>
              <a:t>Anonymizované příklady dobré a špatné praxe</a:t>
            </a:r>
          </a:p>
          <a:p>
            <a:pPr lvl="1"/>
            <a:r>
              <a:rPr lang="cs-CZ" sz="1600" b="1" dirty="0"/>
              <a:t>Větší adresnost akčního plánu v kolonce realizátora - vyšší míra zapojení ostatních ministerstev, ústředních orgánů státní správy, územní samosprávy</a:t>
            </a:r>
          </a:p>
          <a:p>
            <a:pPr lvl="1"/>
            <a:r>
              <a:rPr lang="cs-CZ" sz="1600" dirty="0" smtClean="0"/>
              <a:t>Větší </a:t>
            </a:r>
            <a:r>
              <a:rPr lang="cs-CZ" sz="1600" dirty="0"/>
              <a:t>zapojení nestátních neziskových organizací </a:t>
            </a:r>
          </a:p>
          <a:p>
            <a:pPr lvl="1"/>
            <a:r>
              <a:rPr lang="cs-CZ" sz="1600" dirty="0"/>
              <a:t>Větší důraz na dobrovolnické aktivity</a:t>
            </a:r>
          </a:p>
          <a:p>
            <a:pPr lvl="1"/>
            <a:r>
              <a:rPr lang="cs-CZ" sz="1600" dirty="0"/>
              <a:t>Více prostoru pro mezinárodní spolupráci a inspiraci</a:t>
            </a:r>
          </a:p>
          <a:p>
            <a:pPr lvl="1"/>
            <a:r>
              <a:rPr lang="cs-CZ" sz="1600" dirty="0"/>
              <a:t>Environmentální aspekty jako součást CSR</a:t>
            </a:r>
          </a:p>
          <a:p>
            <a:pPr lvl="1"/>
            <a:r>
              <a:rPr lang="cs-CZ" sz="1600" b="1" dirty="0"/>
              <a:t>Ekonomická podpora organizací prokazujících pozitivní výsledky v oblasti CSR a udržitelného rozvoje</a:t>
            </a:r>
          </a:p>
        </p:txBody>
      </p:sp>
    </p:spTree>
    <p:extLst>
      <p:ext uri="{BB962C8B-B14F-4D97-AF65-F5344CB8AC3E}">
        <p14:creationId xmlns:p14="http://schemas.microsoft.com/office/powerpoint/2010/main" val="103551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xmlns="" id="{718E179C-95F7-4432-9D7F-055D2C6C00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6505996"/>
              </p:ext>
            </p:extLst>
          </p:nvPr>
        </p:nvGraphicFramePr>
        <p:xfrm>
          <a:off x="487017" y="1729408"/>
          <a:ext cx="8232440" cy="336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dpis 1">
            <a:extLst>
              <a:ext uri="{FF2B5EF4-FFF2-40B4-BE49-F238E27FC236}">
                <a16:creationId xmlns:a16="http://schemas.microsoft.com/office/drawing/2014/main" xmlns="" id="{C04DD011-2EC9-4AC5-9083-D7818DF5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278295"/>
            <a:ext cx="7851912" cy="1451113"/>
          </a:xfrm>
        </p:spPr>
        <p:txBody>
          <a:bodyPr>
            <a:noAutofit/>
          </a:bodyPr>
          <a:lstStyle/>
          <a:p>
            <a:pPr algn="ctr"/>
            <a:r>
              <a:rPr lang="cs-CZ" sz="2400" dirty="0"/>
              <a:t>Jak byste hodnotili vybrané konkrétní aktivity z „Národního akčního plánu společenské odpovědnosti organizací v České republice“ dle přínosnosti pro Vaši organizaci?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4FE53840-2E6E-4E18-A4C9-D23BC7BDA281}"/>
              </a:ext>
            </a:extLst>
          </p:cNvPr>
          <p:cNvSpPr txBox="1"/>
          <p:nvPr/>
        </p:nvSpPr>
        <p:spPr>
          <a:xfrm>
            <a:off x="1028700" y="5097065"/>
            <a:ext cx="7690757" cy="87153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cs-CZ" sz="1200" b="1" i="1" dirty="0" smtClean="0">
                <a:solidFill>
                  <a:schemeClr val="bg2">
                    <a:lumMod val="10000"/>
                  </a:schemeClr>
                </a:solidFill>
              </a:rPr>
              <a:t>Data vyhodnocena na základě průměrné známky jednotlivých aktivit, kde 1 je nejlepší a 3 nejhorší.</a:t>
            </a:r>
            <a:endParaRPr lang="cs-CZ" sz="12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08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41FD-1CFC-4B7F-984F-2BFE4B6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397" y="188843"/>
            <a:ext cx="7811691" cy="1162879"/>
          </a:xfrm>
        </p:spPr>
        <p:txBody>
          <a:bodyPr>
            <a:noAutofit/>
          </a:bodyPr>
          <a:lstStyle/>
          <a:p>
            <a:pPr algn="ctr"/>
            <a:r>
              <a:rPr lang="cs-CZ" sz="2400" dirty="0"/>
              <a:t>Které konkrétní aktivity Vám v „Národním akčním plánu společenské odpovědnosti organizací v České republice“ chybí?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B521428-567C-489C-95D1-383535CD4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397" y="1351722"/>
            <a:ext cx="7811691" cy="4323521"/>
          </a:xfrm>
        </p:spPr>
        <p:txBody>
          <a:bodyPr>
            <a:noAutofit/>
          </a:bodyPr>
          <a:lstStyle/>
          <a:p>
            <a:pPr lvl="1"/>
            <a:r>
              <a:rPr lang="cs-CZ" sz="1800" dirty="0" smtClean="0">
                <a:latin typeface="+mj-lt"/>
                <a:cs typeface="Arial" panose="020B0604020202020204" pitchFamily="34" charset="0"/>
              </a:rPr>
              <a:t>Větší </a:t>
            </a:r>
            <a:r>
              <a:rPr lang="cs-CZ" sz="1800" dirty="0">
                <a:latin typeface="+mj-lt"/>
                <a:cs typeface="Arial" panose="020B0604020202020204" pitchFamily="34" charset="0"/>
              </a:rPr>
              <a:t>důraz na práci s veřejností a celkové "přenastavení" vnímání společnosti v tom smyslu, že být společensky zodpovědný je normální</a:t>
            </a:r>
          </a:p>
          <a:p>
            <a:pPr lvl="1"/>
            <a:r>
              <a:rPr lang="cs-CZ" sz="1800" dirty="0">
                <a:latin typeface="+mj-lt"/>
                <a:cs typeface="Arial" panose="020B0604020202020204" pitchFamily="34" charset="0"/>
              </a:rPr>
              <a:t>Detailnější propracování ochrany životního prostředí, vyzvednutí tuzemské produkce a výrobků</a:t>
            </a:r>
          </a:p>
          <a:p>
            <a:pPr lvl="1"/>
            <a:r>
              <a:rPr lang="cs-CZ" sz="1800" dirty="0">
                <a:latin typeface="+mj-lt"/>
                <a:cs typeface="Arial" panose="020B0604020202020204" pitchFamily="34" charset="0"/>
              </a:rPr>
              <a:t>Workshopy, networkingové akce, seznamování s realizovanými </a:t>
            </a:r>
            <a:r>
              <a:rPr lang="cs-CZ" sz="1800" dirty="0" smtClean="0">
                <a:latin typeface="+mj-lt"/>
                <a:cs typeface="Arial" panose="020B0604020202020204" pitchFamily="34" charset="0"/>
              </a:rPr>
              <a:t>projekty </a:t>
            </a:r>
            <a:endParaRPr lang="cs-CZ" sz="1800" dirty="0">
              <a:latin typeface="+mj-lt"/>
              <a:cs typeface="Arial" panose="020B0604020202020204" pitchFamily="34" charset="0"/>
            </a:endParaRPr>
          </a:p>
          <a:p>
            <a:pPr lvl="1"/>
            <a:r>
              <a:rPr lang="cs-CZ" sz="1800" dirty="0">
                <a:latin typeface="+mj-lt"/>
                <a:cs typeface="Arial" panose="020B0604020202020204" pitchFamily="34" charset="0"/>
              </a:rPr>
              <a:t>Environmentální aktivity</a:t>
            </a:r>
          </a:p>
          <a:p>
            <a:pPr lvl="1"/>
            <a:r>
              <a:rPr lang="cs-CZ" sz="1800" dirty="0" smtClean="0">
                <a:latin typeface="+mj-lt"/>
                <a:cs typeface="Arial" panose="020B0604020202020204" pitchFamily="34" charset="0"/>
              </a:rPr>
              <a:t>Účinný </a:t>
            </a:r>
            <a:r>
              <a:rPr lang="cs-CZ" sz="1800" dirty="0">
                <a:latin typeface="+mj-lt"/>
                <a:cs typeface="Arial" panose="020B0604020202020204" pitchFamily="34" charset="0"/>
              </a:rPr>
              <a:t>způsob edukace a šíření CSR mezi MSP</a:t>
            </a:r>
          </a:p>
          <a:p>
            <a:pPr lvl="1"/>
            <a:r>
              <a:rPr lang="cs-CZ" sz="1800" dirty="0">
                <a:latin typeface="+mj-lt"/>
                <a:cs typeface="Arial" panose="020B0604020202020204" pitchFamily="34" charset="0"/>
              </a:rPr>
              <a:t>Akce organizované podniky pro </a:t>
            </a:r>
            <a:r>
              <a:rPr lang="cs-CZ" sz="1800" dirty="0" smtClean="0">
                <a:latin typeface="+mj-lt"/>
                <a:cs typeface="Arial" panose="020B0604020202020204" pitchFamily="34" charset="0"/>
              </a:rPr>
              <a:t>podniky </a:t>
            </a:r>
            <a:r>
              <a:rPr lang="cs-CZ" sz="1800" dirty="0">
                <a:latin typeface="+mj-lt"/>
                <a:cs typeface="Arial" panose="020B0604020202020204" pitchFamily="34" charset="0"/>
              </a:rPr>
              <a:t>či pro veřejnost</a:t>
            </a:r>
          </a:p>
          <a:p>
            <a:pPr marL="397764" lvl="1" indent="0"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005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41FD-1CFC-4B7F-984F-2BFE4B62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700" dirty="0"/>
              <a:t>Měl/a byste zájem účastnit se organizovaných kulatých stolů na téma CSR?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508EA5D1-06ED-4391-8B85-A69054245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370094"/>
              </p:ext>
            </p:extLst>
          </p:nvPr>
        </p:nvGraphicFramePr>
        <p:xfrm>
          <a:off x="1510748" y="1958010"/>
          <a:ext cx="6718852" cy="3240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6594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41FD-1CFC-4B7F-984F-2BFE4B6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46086"/>
            <a:ext cx="8242299" cy="3947009"/>
          </a:xfrm>
        </p:spPr>
        <p:txBody>
          <a:bodyPr>
            <a:noAutofit/>
          </a:bodyPr>
          <a:lstStyle/>
          <a:p>
            <a:pPr algn="ctr"/>
            <a:r>
              <a:rPr lang="cs-CZ" sz="2700" dirty="0"/>
              <a:t>Zajímáte se o problematiku nových Cílů udržitelného </a:t>
            </a:r>
            <a:r>
              <a:rPr lang="cs-CZ" sz="2700" dirty="0" smtClean="0"/>
              <a:t>rozvoje?</a:t>
            </a:r>
            <a:r>
              <a:rPr lang="cs-CZ" sz="2800" dirty="0" smtClean="0"/>
              <a:t> </a:t>
            </a:r>
            <a:br>
              <a:rPr lang="cs-CZ" sz="2800" dirty="0" smtClean="0"/>
            </a:br>
            <a:r>
              <a:rPr lang="cs-CZ" sz="2800" dirty="0"/>
              <a:t/>
            </a:r>
            <a:br>
              <a:rPr lang="cs-CZ" sz="2800" dirty="0"/>
            </a:b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/>
              <a:t/>
            </a:r>
            <a:br>
              <a:rPr lang="cs-CZ" sz="2800" dirty="0"/>
            </a:b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Slyšeli </a:t>
            </a:r>
            <a:r>
              <a:rPr lang="cs-CZ" sz="2800" dirty="0"/>
              <a:t>jste o Cenách </a:t>
            </a:r>
            <a:r>
              <a:rPr lang="cs-CZ" sz="2800" dirty="0" err="1"/>
              <a:t>SDGs</a:t>
            </a:r>
            <a:r>
              <a:rPr lang="cs-CZ" sz="2800" dirty="0"/>
              <a:t>, ocenění za naplňování Cílů udržitelného </a:t>
            </a:r>
            <a:r>
              <a:rPr lang="cs-CZ" sz="2800" dirty="0" smtClean="0"/>
              <a:t>rozvoje?</a:t>
            </a:r>
            <a:r>
              <a:rPr lang="cs-CZ" sz="2700" dirty="0" smtClean="0"/>
              <a:t/>
            </a:r>
            <a:br>
              <a:rPr lang="cs-CZ" sz="2700" dirty="0" smtClean="0"/>
            </a:b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508EA5D1-06ED-4391-8B85-A69054245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104132"/>
              </p:ext>
            </p:extLst>
          </p:nvPr>
        </p:nvGraphicFramePr>
        <p:xfrm>
          <a:off x="4422913" y="566529"/>
          <a:ext cx="5019261" cy="2604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Zástupný symbol pro obsah 5">
            <a:extLst>
              <a:ext uri="{FF2B5EF4-FFF2-40B4-BE49-F238E27FC236}">
                <a16:creationId xmlns:a16="http://schemas.microsoft.com/office/drawing/2014/main" xmlns="" id="{508EA5D1-06ED-4391-8B85-A690542457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609828"/>
              </p:ext>
            </p:extLst>
          </p:nvPr>
        </p:nvGraphicFramePr>
        <p:xfrm>
          <a:off x="4944716" y="3559778"/>
          <a:ext cx="3975653" cy="2726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60" y="1223879"/>
            <a:ext cx="1462346" cy="117223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549" y="4138787"/>
            <a:ext cx="1348768" cy="103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1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41FD-1CFC-4B7F-984F-2BFE4B6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67" y="397565"/>
            <a:ext cx="7383066" cy="854765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Myslíte, že by měl stát podporovat CSR formou ekonomických nástrojů, pobídek, daňových úlev, dotací?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508EA5D1-06ED-4391-8B85-A69054245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602540"/>
              </p:ext>
            </p:extLst>
          </p:nvPr>
        </p:nvGraphicFramePr>
        <p:xfrm>
          <a:off x="1028700" y="1699592"/>
          <a:ext cx="7200900" cy="380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3214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50BD38C-1ADB-4C8D-8E8B-A83F38B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248479"/>
            <a:ext cx="7911548" cy="1222512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V případě, že jste pro, aby stát podporoval CSR formou ekonomických nástrojů, o jakých konkrétních nástrojích </a:t>
            </a:r>
            <a:r>
              <a:rPr lang="cs-CZ" sz="2800" dirty="0" smtClean="0"/>
              <a:t>byste </a:t>
            </a:r>
            <a:r>
              <a:rPr lang="cs-CZ" sz="2800" dirty="0"/>
              <a:t>uvažovali?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44D1CCA7-06C3-4B36-B8B4-91613D8BE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600200"/>
            <a:ext cx="7548770" cy="423407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Pobídky</a:t>
            </a: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Daňové úlevy, zvýhodnění a asignace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Dotace ( např. na projekty podporující CSR soukromým či neziskovým subjektům)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Nepřímo - šířením povědomí, zprostředkováváním informací, vzděláváním, oceňováním konkrétních přínosných projektů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Finanční podpora programů </a:t>
            </a:r>
            <a:r>
              <a:rPr lang="cs-CZ" dirty="0" smtClean="0"/>
              <a:t>Národních </a:t>
            </a:r>
            <a:r>
              <a:rPr lang="cs-CZ" dirty="0"/>
              <a:t>cen za </a:t>
            </a:r>
            <a:r>
              <a:rPr lang="cs-CZ" dirty="0" smtClean="0"/>
              <a:t>CSR</a:t>
            </a: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6032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41FD-1CFC-4B7F-984F-2BFE4B6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67" y="357809"/>
            <a:ext cx="7383066" cy="1063487"/>
          </a:xfrm>
        </p:spPr>
        <p:txBody>
          <a:bodyPr>
            <a:noAutofit/>
          </a:bodyPr>
          <a:lstStyle/>
          <a:p>
            <a:pPr algn="ctr"/>
            <a:r>
              <a:rPr lang="cs-CZ" sz="2800" dirty="0"/>
              <a:t>Jste spokojeni s množstvím informací o CSR v České republice?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508EA5D1-06ED-4391-8B85-A69054245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692233"/>
              </p:ext>
            </p:extLst>
          </p:nvPr>
        </p:nvGraphicFramePr>
        <p:xfrm>
          <a:off x="-69574" y="1779104"/>
          <a:ext cx="8806070" cy="3728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7206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xmlns="" id="{DDD209E6-8375-41C1-98C0-FA9DC1F8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7" y="278297"/>
            <a:ext cx="8079892" cy="1182756"/>
          </a:xfrm>
        </p:spPr>
        <p:txBody>
          <a:bodyPr>
            <a:noAutofit/>
          </a:bodyPr>
          <a:lstStyle/>
          <a:p>
            <a:pPr algn="ctr"/>
            <a:r>
              <a:rPr lang="cs-CZ" sz="2800" dirty="0" smtClean="0"/>
              <a:t>Pokud nejste </a:t>
            </a:r>
            <a:r>
              <a:rPr lang="cs-CZ" sz="2800" dirty="0"/>
              <a:t>spokojeni s množstvím informací o CSR v České republice, co konkrétně vám nejvíce vadí?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xmlns="" id="{8199B57F-E97B-454B-8FAF-8BFFFC7A9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341783"/>
            <a:ext cx="7329488" cy="4552121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Malé </a:t>
            </a:r>
            <a:r>
              <a:rPr lang="cs-CZ" dirty="0"/>
              <a:t>povědomí (o</a:t>
            </a:r>
            <a:r>
              <a:rPr lang="pt-BR" dirty="0"/>
              <a:t> problematice se málo hovoří, není to rozpoznatelné téma</a:t>
            </a:r>
            <a:r>
              <a:rPr lang="cs-CZ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Chybí </a:t>
            </a:r>
            <a:r>
              <a:rPr lang="cs-CZ" dirty="0"/>
              <a:t>větší práce s veřejností, posílení veřejného mínění ve smyslu, že CSR je záležitostí všech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Jeden hlavní portál (např. stávající Platforma), kde by byly informace koncentrovány. To v současné době Platforma nesplňuje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Rozmanitost témat a příkladů, většinou se používají stále stejné příklady dobré praxe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Více zahraničních inspirací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8141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18141FD-1CFC-4B7F-984F-2BFE4B62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57" y="198784"/>
            <a:ext cx="7995176" cy="2156790"/>
          </a:xfrm>
        </p:spPr>
        <p:txBody>
          <a:bodyPr>
            <a:noAutofit/>
          </a:bodyPr>
          <a:lstStyle/>
          <a:p>
            <a:pPr algn="ctr"/>
            <a:r>
              <a:rPr lang="cs-CZ" sz="2400" dirty="0"/>
              <a:t>Úřad vlády ČR připravuje platformu pro dobrovolné závazky a sdílení dobré praxe pro naplňování cílů Strategického rámce Česká republika 2030. Měla by Vaše organizace zájem se zapojit a publikovat svůj závazek/aktivity v oblasti udržitelného rozvoje?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xmlns="" id="{508EA5D1-06ED-4391-8B85-A69054245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7190397"/>
              </p:ext>
            </p:extLst>
          </p:nvPr>
        </p:nvGraphicFramePr>
        <p:xfrm>
          <a:off x="880467" y="2504661"/>
          <a:ext cx="6772663" cy="3289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6945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A</Template>
  <TotalTime>1020</TotalTime>
  <Words>742</Words>
  <Application>Microsoft Office PowerPoint</Application>
  <PresentationFormat>Předvádění na obrazovce (4:3)</PresentationFormat>
  <Paragraphs>69</Paragraphs>
  <Slides>23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6" baseType="lpstr">
      <vt:lpstr>Arial</vt:lpstr>
      <vt:lpstr>Calibri</vt:lpstr>
      <vt:lpstr>Prezentace modrá A</vt:lpstr>
      <vt:lpstr>Vyhodnocení  dotazníkového průzkumu CSR</vt:lpstr>
      <vt:lpstr>                         Dotazník k CSR</vt:lpstr>
      <vt:lpstr>Složení respondentů</vt:lpstr>
      <vt:lpstr>Pokud se zabýváte CSR, pod jaký sektor vaše organizace spadá?                                                               80 %</vt:lpstr>
      <vt:lpstr>Jak dlouho se vaše organizace zabývá CSR?</vt:lpstr>
      <vt:lpstr>Pokud se dosud nezabýváte CSR, plánujete se CSR zabývat?                                                                 20 %</vt:lpstr>
      <vt:lpstr>Informační zdroje</vt:lpstr>
      <vt:lpstr>Přínosy CSR</vt:lpstr>
      <vt:lpstr>Kdo se ve vaší firmě zabývá CSR?</vt:lpstr>
      <vt:lpstr>Které aktivity CSR ve vaší organizaci považujete za nejpřínosnější? </vt:lpstr>
      <vt:lpstr>Znáte „Národní akční plán společenské odpovědnosti organizací v České republice“?</vt:lpstr>
      <vt:lpstr>Která subkapitola „Národního akčního plánu společenské odpovědnosti organizací v ČR“ Vás zaujala nejvíce? </vt:lpstr>
      <vt:lpstr>Co Vám v „Národním akčním plánu společenské odpovědnosti organizací v České republice“ chybí? </vt:lpstr>
      <vt:lpstr>Jak byste hodnotili vybrané konkrétní aktivity z „Národního akčního plánu společenské odpovědnosti organizací v České republice“ dle přínosnosti pro Vaši organizaci? </vt:lpstr>
      <vt:lpstr>Které konkrétní aktivity Vám v „Národním akčním plánu společenské odpovědnosti organizací v České republice“ chybí?</vt:lpstr>
      <vt:lpstr>Měl/a byste zájem účastnit se organizovaných kulatých stolů na téma CSR?</vt:lpstr>
      <vt:lpstr>Zajímáte se o problematiku nových Cílů udržitelného rozvoje?      Slyšeli jste o Cenách SDGs, ocenění za naplňování Cílů udržitelného rozvoje?  </vt:lpstr>
      <vt:lpstr>Myslíte, že by měl stát podporovat CSR formou ekonomických nástrojů, pobídek, daňových úlev, dotací?</vt:lpstr>
      <vt:lpstr>V případě, že jste pro, aby stát podporoval CSR formou ekonomických nástrojů, o jakých konkrétních nástrojích byste uvažovali?</vt:lpstr>
      <vt:lpstr>Jste spokojeni s množstvím informací o CSR v České republice?</vt:lpstr>
      <vt:lpstr>Pokud nejste spokojeni s množstvím informací o CSR v České republice, co konkrétně vám nejvíce vadí?</vt:lpstr>
      <vt:lpstr>Úřad vlády ČR připravuje platformu pro dobrovolné závazky a sdílení dobré praxe pro naplňování cílů Strategického rámce Česká republika 2030. Měla by Vaše organizace zájem se zapojit a publikovat svůj závazek/aktivity v oblasti udržitelného rozvoje?</vt:lpstr>
      <vt:lpstr>Děkuji za pozornost</vt:lpstr>
    </vt:vector>
  </TitlesOfParts>
  <Company>Ministerstvo průmyslu a obchodu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Strategický dokument „Národní akční plán společenské odpovědnosti organizací v České republice“</dc:title>
  <dc:creator>Prudký Ladislav</dc:creator>
  <cp:lastModifiedBy>Součková Lucie</cp:lastModifiedBy>
  <cp:revision>272</cp:revision>
  <cp:lastPrinted>2017-09-29T06:38:38Z</cp:lastPrinted>
  <dcterms:created xsi:type="dcterms:W3CDTF">2014-09-18T10:23:42Z</dcterms:created>
  <dcterms:modified xsi:type="dcterms:W3CDTF">2018-04-23T06:33:33Z</dcterms:modified>
</cp:coreProperties>
</file>